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13" r:id="rId4"/>
    <p:sldId id="261" r:id="rId5"/>
    <p:sldId id="304" r:id="rId6"/>
    <p:sldId id="282" r:id="rId7"/>
    <p:sldId id="290" r:id="rId8"/>
    <p:sldId id="305" r:id="rId9"/>
    <p:sldId id="259" r:id="rId10"/>
    <p:sldId id="284" r:id="rId11"/>
    <p:sldId id="265" r:id="rId12"/>
    <p:sldId id="258" r:id="rId13"/>
    <p:sldId id="283" r:id="rId14"/>
    <p:sldId id="286" r:id="rId15"/>
    <p:sldId id="285" r:id="rId16"/>
    <p:sldId id="260" r:id="rId17"/>
    <p:sldId id="287" r:id="rId18"/>
    <p:sldId id="289" r:id="rId19"/>
    <p:sldId id="288" r:id="rId20"/>
    <p:sldId id="262" r:id="rId21"/>
    <p:sldId id="263" r:id="rId22"/>
    <p:sldId id="264" r:id="rId23"/>
    <p:sldId id="267" r:id="rId24"/>
    <p:sldId id="266" r:id="rId25"/>
    <p:sldId id="292" r:id="rId26"/>
    <p:sldId id="268" r:id="rId27"/>
    <p:sldId id="291" r:id="rId28"/>
    <p:sldId id="269" r:id="rId29"/>
    <p:sldId id="293" r:id="rId30"/>
    <p:sldId id="278" r:id="rId31"/>
    <p:sldId id="271" r:id="rId32"/>
    <p:sldId id="294" r:id="rId33"/>
    <p:sldId id="274" r:id="rId34"/>
    <p:sldId id="273" r:id="rId35"/>
    <p:sldId id="296" r:id="rId36"/>
    <p:sldId id="297" r:id="rId37"/>
    <p:sldId id="272" r:id="rId38"/>
    <p:sldId id="295" r:id="rId39"/>
    <p:sldId id="276" r:id="rId40"/>
    <p:sldId id="314" r:id="rId41"/>
    <p:sldId id="298" r:id="rId42"/>
    <p:sldId id="277" r:id="rId43"/>
    <p:sldId id="312" r:id="rId44"/>
    <p:sldId id="311" r:id="rId45"/>
    <p:sldId id="299" r:id="rId46"/>
    <p:sldId id="306" r:id="rId47"/>
    <p:sldId id="301" r:id="rId48"/>
    <p:sldId id="302" r:id="rId49"/>
    <p:sldId id="300" r:id="rId50"/>
    <p:sldId id="303" r:id="rId51"/>
    <p:sldId id="307" r:id="rId52"/>
    <p:sldId id="308" r:id="rId53"/>
    <p:sldId id="309" r:id="rId54"/>
    <p:sldId id="310" r:id="rId55"/>
    <p:sldId id="275" r:id="rId56"/>
    <p:sldId id="315" r:id="rId57"/>
    <p:sldId id="316" r:id="rId58"/>
    <p:sldId id="318" r:id="rId59"/>
    <p:sldId id="317" r:id="rId60"/>
    <p:sldId id="280"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94632" autoAdjust="0"/>
  </p:normalViewPr>
  <p:slideViewPr>
    <p:cSldViewPr snapToGrid="0" snapToObjects="1">
      <p:cViewPr varScale="1">
        <p:scale>
          <a:sx n="81" d="100"/>
          <a:sy n="81" d="100"/>
        </p:scale>
        <p:origin x="149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3051229412"/>
      </p:ext>
    </p:extLst>
  </p:cSld>
  <p:clrMapOvr>
    <a:masterClrMapping/>
  </p:clrMapOvr>
  <p:transition spd="slow" advClick="0" advTm="1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198609597"/>
      </p:ext>
    </p:extLst>
  </p:cSld>
  <p:clrMapOvr>
    <a:masterClrMapping/>
  </p:clrMapOvr>
  <p:transition spd="slow" advClick="0" advTm="1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1056979088"/>
      </p:ext>
    </p:extLst>
  </p:cSld>
  <p:clrMapOvr>
    <a:masterClrMapping/>
  </p:clrMapOvr>
  <p:transition spd="slow" advClick="0" advTm="1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4057047050"/>
      </p:ext>
    </p:extLst>
  </p:cSld>
  <p:clrMapOvr>
    <a:masterClrMapping/>
  </p:clrMapOvr>
  <p:transition spd="slow" advClick="0" advTm="1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2657271232"/>
      </p:ext>
    </p:extLst>
  </p:cSld>
  <p:clrMapOvr>
    <a:masterClrMapping/>
  </p:clrMapOvr>
  <p:transition spd="slow" advClick="0" advTm="1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4095459742"/>
      </p:ext>
    </p:extLst>
  </p:cSld>
  <p:clrMapOvr>
    <a:masterClrMapping/>
  </p:clrMapOvr>
  <p:transition spd="slow" advClick="0" advTm="1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2384118922"/>
      </p:ext>
    </p:extLst>
  </p:cSld>
  <p:clrMapOvr>
    <a:masterClrMapping/>
  </p:clrMapOvr>
  <p:transition spd="slow" advClick="0" advTm="1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1544401198"/>
      </p:ext>
    </p:extLst>
  </p:cSld>
  <p:clrMapOvr>
    <a:masterClrMapping/>
  </p:clrMapOvr>
  <p:transition spd="slow" advClick="0" advTm="1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280634195"/>
      </p:ext>
    </p:extLst>
  </p:cSld>
  <p:clrMapOvr>
    <a:masterClrMapping/>
  </p:clrMapOvr>
  <p:transition spd="slow" advClick="0" advTm="1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1658392294"/>
      </p:ext>
    </p:extLst>
  </p:cSld>
  <p:clrMapOvr>
    <a:masterClrMapping/>
  </p:clrMapOvr>
  <p:transition spd="slow" advClick="0" advTm="1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7BA546-5AD6-6C49-A058-914D955DA56B}" type="datetimeFigureOut">
              <a:rPr lang="en-US" smtClean="0"/>
              <a:t>5/29/2019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BDF169-FE4F-A343-8DA3-94B7E58FAFFE}" type="slidenum">
              <a:rPr lang="en-US" smtClean="0"/>
              <a:t>‹#›</a:t>
            </a:fld>
            <a:endParaRPr lang="en-US" dirty="0"/>
          </a:p>
        </p:txBody>
      </p:sp>
    </p:spTree>
    <p:extLst>
      <p:ext uri="{BB962C8B-B14F-4D97-AF65-F5344CB8AC3E}">
        <p14:creationId xmlns:p14="http://schemas.microsoft.com/office/powerpoint/2010/main" val="883192598"/>
      </p:ext>
    </p:extLst>
  </p:cSld>
  <p:clrMapOvr>
    <a:masterClrMapping/>
  </p:clrMapOvr>
  <p:transition spd="slow" advClick="0" advTm="1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BA546-5AD6-6C49-A058-914D955DA56B}" type="datetimeFigureOut">
              <a:rPr lang="en-US" smtClean="0"/>
              <a:t>5/29/2019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DF169-FE4F-A343-8DA3-94B7E58FAFFE}" type="slidenum">
              <a:rPr lang="en-US" smtClean="0"/>
              <a:t>‹#›</a:t>
            </a:fld>
            <a:endParaRPr lang="en-US" dirty="0"/>
          </a:p>
        </p:txBody>
      </p:sp>
    </p:spTree>
    <p:extLst>
      <p:ext uri="{BB962C8B-B14F-4D97-AF65-F5344CB8AC3E}">
        <p14:creationId xmlns:p14="http://schemas.microsoft.com/office/powerpoint/2010/main" val="627252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
    <p:push dir="u"/>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46629" y="423283"/>
            <a:ext cx="7635942" cy="1569660"/>
          </a:xfrm>
          <a:prstGeom prst="rect">
            <a:avLst/>
          </a:prstGeom>
          <a:noFill/>
        </p:spPr>
        <p:txBody>
          <a:bodyPr wrap="square" rtlCol="0">
            <a:spAutoFit/>
          </a:bodyPr>
          <a:lstStyle/>
          <a:p>
            <a:pPr algn="ctr"/>
            <a:r>
              <a:rPr lang="en-US" sz="3200" dirty="0"/>
              <a:t>HOTEL LOT </a:t>
            </a:r>
          </a:p>
          <a:p>
            <a:pPr algn="ctr"/>
            <a:r>
              <a:rPr lang="en-US" sz="3200" dirty="0"/>
              <a:t>BANDSTAND PROJECT</a:t>
            </a:r>
          </a:p>
          <a:p>
            <a:pPr algn="ctr"/>
            <a:r>
              <a:rPr lang="en-US" sz="3200" dirty="0"/>
              <a:t>2018</a:t>
            </a:r>
          </a:p>
        </p:txBody>
      </p:sp>
      <p:sp>
        <p:nvSpPr>
          <p:cNvPr id="12" name="TextBox 11"/>
          <p:cNvSpPr txBox="1"/>
          <p:nvPr/>
        </p:nvSpPr>
        <p:spPr>
          <a:xfrm>
            <a:off x="1025724" y="2148976"/>
            <a:ext cx="7456847" cy="2862323"/>
          </a:xfrm>
          <a:prstGeom prst="rect">
            <a:avLst/>
          </a:prstGeom>
          <a:noFill/>
        </p:spPr>
        <p:txBody>
          <a:bodyPr wrap="square" rtlCol="0">
            <a:spAutoFit/>
          </a:bodyPr>
          <a:lstStyle/>
          <a:p>
            <a:pPr algn="ctr"/>
            <a:r>
              <a:rPr lang="en-US" i="1" dirty="0"/>
              <a:t>A COMMUNITY PROJECT</a:t>
            </a:r>
          </a:p>
          <a:p>
            <a:pPr algn="ctr"/>
            <a:r>
              <a:rPr lang="en-US" i="1" dirty="0"/>
              <a:t> IN COOPERATION WITH</a:t>
            </a:r>
          </a:p>
          <a:p>
            <a:pPr algn="ctr"/>
            <a:endParaRPr lang="en-US" i="1" dirty="0"/>
          </a:p>
          <a:p>
            <a:pPr algn="ctr"/>
            <a:r>
              <a:rPr lang="en-US" dirty="0"/>
              <a:t> TOWN OF DEERING SELECTMEN </a:t>
            </a:r>
          </a:p>
          <a:p>
            <a:pPr algn="ctr"/>
            <a:endParaRPr lang="en-US" dirty="0"/>
          </a:p>
          <a:p>
            <a:pPr algn="ctr"/>
            <a:r>
              <a:rPr lang="en-US" dirty="0"/>
              <a:t>THE DEERING HIGHWAY DEPARTMENT</a:t>
            </a:r>
          </a:p>
          <a:p>
            <a:pPr algn="ctr"/>
            <a:endParaRPr lang="en-US" dirty="0"/>
          </a:p>
          <a:p>
            <a:pPr algn="ctr"/>
            <a:r>
              <a:rPr lang="en-US" dirty="0"/>
              <a:t>THE TOWN COMMON COMMITTEE</a:t>
            </a:r>
          </a:p>
          <a:p>
            <a:pPr algn="ctr"/>
            <a:endParaRPr lang="en-US" dirty="0"/>
          </a:p>
          <a:p>
            <a:pPr algn="ctr"/>
            <a:r>
              <a:rPr lang="en-US" dirty="0"/>
              <a:t>COMMUNITY VOLUNTEERS </a:t>
            </a:r>
          </a:p>
        </p:txBody>
      </p:sp>
    </p:spTree>
    <p:extLst>
      <p:ext uri="{BB962C8B-B14F-4D97-AF65-F5344CB8AC3E}">
        <p14:creationId xmlns:p14="http://schemas.microsoft.com/office/powerpoint/2010/main" val="2431196390"/>
      </p:ext>
    </p:extLst>
  </p:cSld>
  <p:clrMapOvr>
    <a:masterClrMapping/>
  </p:clrMapOvr>
  <p:transition spd="slow" advClick="0" advTm="10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740977"/>
      </p:ext>
    </p:extLst>
  </p:cSld>
  <p:clrMapOvr>
    <a:masterClrMapping/>
  </p:clrMapOvr>
  <mc:AlternateContent xmlns:mc="http://schemas.openxmlformats.org/markup-compatibility/2006" xmlns:p14="http://schemas.microsoft.com/office/powerpoint/2010/main">
    <mc:Choice Requires="p14">
      <p:transition spd="slow" p14:dur="1500" advClick="0" advTm="4100">
        <p:split orient="vert"/>
      </p:transition>
    </mc:Choice>
    <mc:Fallback xmlns="">
      <p:transition xmlns:p14="http://schemas.microsoft.com/office/powerpoint/2010/main" spd="slow" advClick="0" advTm="410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211642"/>
            <a:ext cx="5143500" cy="6479487"/>
          </a:xfrm>
          <a:prstGeom prst="rect">
            <a:avLst/>
          </a:prstGeom>
        </p:spPr>
      </p:pic>
    </p:spTree>
    <p:extLst>
      <p:ext uri="{BB962C8B-B14F-4D97-AF65-F5344CB8AC3E}">
        <p14:creationId xmlns:p14="http://schemas.microsoft.com/office/powerpoint/2010/main" val="2438881224"/>
      </p:ext>
    </p:extLst>
  </p:cSld>
  <p:clrMapOvr>
    <a:masterClrMapping/>
  </p:clrMapOvr>
  <mc:AlternateContent xmlns:mc="http://schemas.openxmlformats.org/markup-compatibility/2006" xmlns:p14="http://schemas.microsoft.com/office/powerpoint/2010/main">
    <mc:Choice Requires="p14">
      <p:transition spd="slow" p14:dur="1500" advClick="0" advTm="5100">
        <p:split orient="vert"/>
      </p:transition>
    </mc:Choice>
    <mc:Fallback xmlns="">
      <p:transition xmlns:p14="http://schemas.microsoft.com/office/powerpoint/2010/main" spd="slow" advClick="0" advTm="5100">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03088" y="520963"/>
            <a:ext cx="3640912" cy="4616649"/>
          </a:xfrm>
          <a:prstGeom prst="rect">
            <a:avLst/>
          </a:prstGeom>
          <a:noFill/>
        </p:spPr>
        <p:txBody>
          <a:bodyPr wrap="square" rtlCol="0">
            <a:spAutoFit/>
          </a:bodyPr>
          <a:lstStyle/>
          <a:p>
            <a:endParaRPr lang="en-US" sz="2400" dirty="0"/>
          </a:p>
          <a:p>
            <a:r>
              <a:rPr lang="en-US" sz="2800" dirty="0"/>
              <a:t>Mark operated the backhoe to set each granite foundation piece in place.</a:t>
            </a:r>
          </a:p>
          <a:p>
            <a:endParaRPr lang="en-US" sz="2800" dirty="0"/>
          </a:p>
          <a:p>
            <a:r>
              <a:rPr lang="en-US" sz="2800" dirty="0"/>
              <a:t>Here, Darren helps tweak one of 36 granite pieces that made up the faux foundation.</a:t>
            </a:r>
          </a:p>
          <a:p>
            <a:endParaRPr lang="en-US" dirty="0"/>
          </a:p>
        </p:txBody>
      </p:sp>
      <p:pic>
        <p:nvPicPr>
          <p:cNvPr id="6" name="Picture 5"/>
          <p:cNvPicPr>
            <a:picLocks noChangeAspect="1"/>
          </p:cNvPicPr>
          <p:nvPr/>
        </p:nvPicPr>
        <p:blipFill>
          <a:blip r:embed="rId2"/>
          <a:stretch>
            <a:fillRect/>
          </a:stretch>
        </p:blipFill>
        <p:spPr>
          <a:xfrm rot="5400000">
            <a:off x="-35736" y="912195"/>
            <a:ext cx="5995154" cy="4496366"/>
          </a:xfrm>
          <a:prstGeom prst="rect">
            <a:avLst/>
          </a:prstGeom>
        </p:spPr>
      </p:pic>
    </p:spTree>
    <p:extLst>
      <p:ext uri="{BB962C8B-B14F-4D97-AF65-F5344CB8AC3E}">
        <p14:creationId xmlns:p14="http://schemas.microsoft.com/office/powerpoint/2010/main" val="2821273589"/>
      </p:ext>
    </p:extLst>
  </p:cSld>
  <p:clrMapOvr>
    <a:masterClrMapping/>
  </p:clrMapOvr>
  <p:transition spd="slow" advClick="0" advTm="101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101598"/>
            <a:ext cx="5143500" cy="6858000"/>
          </a:xfrm>
          <a:prstGeom prst="rect">
            <a:avLst/>
          </a:prstGeom>
        </p:spPr>
      </p:pic>
    </p:spTree>
    <p:extLst>
      <p:ext uri="{BB962C8B-B14F-4D97-AF65-F5344CB8AC3E}">
        <p14:creationId xmlns:p14="http://schemas.microsoft.com/office/powerpoint/2010/main" val="3948372113"/>
      </p:ext>
    </p:extLst>
  </p:cSld>
  <p:clrMapOvr>
    <a:masterClrMapping/>
  </p:clrMapOvr>
  <p:transition spd="slow" advClick="0" advTm="81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1398695596"/>
      </p:ext>
    </p:extLst>
  </p:cSld>
  <p:clrMapOvr>
    <a:masterClrMapping/>
  </p:clrMapOvr>
  <p:transition spd="slow" advClick="0" advTm="81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935" y="0"/>
            <a:ext cx="5143500" cy="6858000"/>
          </a:xfrm>
          <a:prstGeom prst="rect">
            <a:avLst/>
          </a:prstGeom>
        </p:spPr>
      </p:pic>
      <p:sp>
        <p:nvSpPr>
          <p:cNvPr id="3" name="TextBox 2"/>
          <p:cNvSpPr txBox="1"/>
          <p:nvPr/>
        </p:nvSpPr>
        <p:spPr>
          <a:xfrm>
            <a:off x="5534217" y="250879"/>
            <a:ext cx="3417732" cy="6401754"/>
          </a:xfrm>
          <a:prstGeom prst="rect">
            <a:avLst/>
          </a:prstGeom>
          <a:noFill/>
        </p:spPr>
        <p:txBody>
          <a:bodyPr wrap="square" rtlCol="0">
            <a:spAutoFit/>
          </a:bodyPr>
          <a:lstStyle/>
          <a:p>
            <a:r>
              <a:rPr lang="en-US" sz="2800" dirty="0"/>
              <a:t>The completed  bandstand appears to sit on the granite foundation. </a:t>
            </a:r>
          </a:p>
          <a:p>
            <a:r>
              <a:rPr lang="en-US" sz="2800" dirty="0"/>
              <a:t>However, the structure is actually supported by two stout girder beams that are attached to four 2’x2’x4’ 1-ton concrete waste blocks that were hidden inside the granite foundation.</a:t>
            </a:r>
          </a:p>
          <a:p>
            <a:endParaRPr lang="en-US" dirty="0"/>
          </a:p>
        </p:txBody>
      </p:sp>
    </p:spTree>
    <p:extLst>
      <p:ext uri="{BB962C8B-B14F-4D97-AF65-F5344CB8AC3E}">
        <p14:creationId xmlns:p14="http://schemas.microsoft.com/office/powerpoint/2010/main" val="1334983998"/>
      </p:ext>
    </p:extLst>
  </p:cSld>
  <p:clrMapOvr>
    <a:masterClrMapping/>
  </p:clrMapOvr>
  <p:transition spd="slow" advClick="0" advTm="12100">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9984" y="0"/>
            <a:ext cx="5779870" cy="6858000"/>
          </a:xfrm>
          <a:prstGeom prst="rect">
            <a:avLst/>
          </a:prstGeom>
        </p:spPr>
      </p:pic>
      <p:sp>
        <p:nvSpPr>
          <p:cNvPr id="4" name="TextBox 3"/>
          <p:cNvSpPr txBox="1"/>
          <p:nvPr/>
        </p:nvSpPr>
        <p:spPr>
          <a:xfrm>
            <a:off x="195376" y="244202"/>
            <a:ext cx="2784107" cy="5139869"/>
          </a:xfrm>
          <a:prstGeom prst="rect">
            <a:avLst/>
          </a:prstGeom>
          <a:noFill/>
        </p:spPr>
        <p:txBody>
          <a:bodyPr wrap="square" rtlCol="0">
            <a:spAutoFit/>
          </a:bodyPr>
          <a:lstStyle/>
          <a:p>
            <a:endParaRPr lang="en-US" sz="2000" dirty="0"/>
          </a:p>
          <a:p>
            <a:r>
              <a:rPr lang="en-US" sz="2800" dirty="0"/>
              <a:t>Bill Demotta was one of the stalwart volunteers who donated much time and effort.</a:t>
            </a:r>
          </a:p>
          <a:p>
            <a:endParaRPr lang="en-US" sz="2800" dirty="0"/>
          </a:p>
          <a:p>
            <a:r>
              <a:rPr lang="en-US" sz="2800" dirty="0"/>
              <a:t>In the photo, Bill helps set one of the concrete blocks.</a:t>
            </a:r>
          </a:p>
        </p:txBody>
      </p:sp>
    </p:spTree>
    <p:extLst>
      <p:ext uri="{BB962C8B-B14F-4D97-AF65-F5344CB8AC3E}">
        <p14:creationId xmlns:p14="http://schemas.microsoft.com/office/powerpoint/2010/main" val="1224231882"/>
      </p:ext>
    </p:extLst>
  </p:cSld>
  <p:clrMapOvr>
    <a:masterClrMapping/>
  </p:clrMapOvr>
  <p:transition spd="slow" advClick="0" advTm="10100">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42938" y="0"/>
            <a:ext cx="5143500" cy="6858000"/>
          </a:xfrm>
          <a:prstGeom prst="rect">
            <a:avLst/>
          </a:prstGeom>
        </p:spPr>
      </p:pic>
      <p:sp>
        <p:nvSpPr>
          <p:cNvPr id="3" name="TextBox 2"/>
          <p:cNvSpPr txBox="1"/>
          <p:nvPr/>
        </p:nvSpPr>
        <p:spPr>
          <a:xfrm>
            <a:off x="293064" y="1155888"/>
            <a:ext cx="2800388" cy="4401205"/>
          </a:xfrm>
          <a:prstGeom prst="rect">
            <a:avLst/>
          </a:prstGeom>
          <a:noFill/>
        </p:spPr>
        <p:txBody>
          <a:bodyPr wrap="square" rtlCol="0">
            <a:spAutoFit/>
          </a:bodyPr>
          <a:lstStyle/>
          <a:p>
            <a:r>
              <a:rPr lang="en-US" sz="2800" dirty="0"/>
              <a:t>The foundation cavity was backfilled with crushed stone - keeping just the tops of the waste blocks exposed for the girder beams to be attached to.</a:t>
            </a:r>
          </a:p>
        </p:txBody>
      </p:sp>
    </p:spTree>
    <p:extLst>
      <p:ext uri="{BB962C8B-B14F-4D97-AF65-F5344CB8AC3E}">
        <p14:creationId xmlns:p14="http://schemas.microsoft.com/office/powerpoint/2010/main" val="3660469247"/>
      </p:ext>
    </p:extLst>
  </p:cSld>
  <p:clrMapOvr>
    <a:masterClrMapping/>
  </p:clrMapOvr>
  <p:transition spd="slow" advClick="0" advTm="9100">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361" y="0"/>
            <a:ext cx="5143500" cy="6858000"/>
          </a:xfrm>
          <a:prstGeom prst="rect">
            <a:avLst/>
          </a:prstGeom>
        </p:spPr>
      </p:pic>
      <p:sp>
        <p:nvSpPr>
          <p:cNvPr id="3" name="TextBox 2"/>
          <p:cNvSpPr txBox="1"/>
          <p:nvPr/>
        </p:nvSpPr>
        <p:spPr>
          <a:xfrm>
            <a:off x="6040372" y="911687"/>
            <a:ext cx="2371696" cy="3539431"/>
          </a:xfrm>
          <a:prstGeom prst="rect">
            <a:avLst/>
          </a:prstGeom>
          <a:noFill/>
        </p:spPr>
        <p:txBody>
          <a:bodyPr wrap="square" rtlCol="0">
            <a:spAutoFit/>
          </a:bodyPr>
          <a:lstStyle/>
          <a:p>
            <a:r>
              <a:rPr lang="en-US" sz="2800" dirty="0"/>
              <a:t>Mark used the backhoe to set many granite pieces around the site for utility and aesthetic effect.</a:t>
            </a:r>
          </a:p>
        </p:txBody>
      </p:sp>
    </p:spTree>
    <p:extLst>
      <p:ext uri="{BB962C8B-B14F-4D97-AF65-F5344CB8AC3E}">
        <p14:creationId xmlns:p14="http://schemas.microsoft.com/office/powerpoint/2010/main" val="1350182886"/>
      </p:ext>
    </p:extLst>
  </p:cSld>
  <p:clrMapOvr>
    <a:masterClrMapping/>
  </p:clrMapOvr>
  <p:transition spd="slow" advClick="0" advTm="81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90" y="0"/>
            <a:ext cx="5143500" cy="6858000"/>
          </a:xfrm>
          <a:prstGeom prst="rect">
            <a:avLst/>
          </a:prstGeom>
        </p:spPr>
      </p:pic>
      <p:sp>
        <p:nvSpPr>
          <p:cNvPr id="3" name="TextBox 2"/>
          <p:cNvSpPr txBox="1"/>
          <p:nvPr/>
        </p:nvSpPr>
        <p:spPr>
          <a:xfrm>
            <a:off x="5800737" y="501757"/>
            <a:ext cx="3041468" cy="4524315"/>
          </a:xfrm>
          <a:prstGeom prst="rect">
            <a:avLst/>
          </a:prstGeom>
          <a:noFill/>
        </p:spPr>
        <p:txBody>
          <a:bodyPr wrap="square" rtlCol="0">
            <a:spAutoFit/>
          </a:bodyPr>
          <a:lstStyle/>
          <a:p>
            <a:r>
              <a:rPr lang="en-US" sz="3200" dirty="0"/>
              <a:t>At left, a row of granite pieces serve as a safety barrier near a roadside ditch as well as a place for sitting and taking in the view.</a:t>
            </a:r>
          </a:p>
        </p:txBody>
      </p:sp>
    </p:spTree>
    <p:extLst>
      <p:ext uri="{BB962C8B-B14F-4D97-AF65-F5344CB8AC3E}">
        <p14:creationId xmlns:p14="http://schemas.microsoft.com/office/powerpoint/2010/main" val="3515571271"/>
      </p:ext>
    </p:extLst>
  </p:cSld>
  <p:clrMapOvr>
    <a:masterClrMapping/>
  </p:clrMapOvr>
  <p:transition spd="slow" advClick="0" advTm="101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784" y="611516"/>
            <a:ext cx="7660693" cy="5509200"/>
          </a:xfrm>
          <a:prstGeom prst="rect">
            <a:avLst/>
          </a:prstGeom>
          <a:noFill/>
        </p:spPr>
        <p:txBody>
          <a:bodyPr wrap="square" rtlCol="0">
            <a:spAutoFit/>
          </a:bodyPr>
          <a:lstStyle/>
          <a:p>
            <a:r>
              <a:rPr lang="en-US" sz="2800" dirty="0"/>
              <a:t>In early 2018, the formal idea of a community built bandstand was pitched to Selectmen by the Town Common Committee.  </a:t>
            </a:r>
          </a:p>
          <a:p>
            <a:endParaRPr lang="en-US" sz="2800" dirty="0"/>
          </a:p>
          <a:p>
            <a:r>
              <a:rPr lang="en-US" sz="2800" dirty="0"/>
              <a:t>The plan was presented after a year and half of study that gleaned public support based on several community surveys and outreach.</a:t>
            </a:r>
          </a:p>
          <a:p>
            <a:endParaRPr lang="en-US" sz="2800" dirty="0"/>
          </a:p>
          <a:p>
            <a:r>
              <a:rPr lang="en-US" sz="2800" dirty="0"/>
              <a:t> At the Town Hall,  visual aids were put on display months in advance describing the project.  </a:t>
            </a:r>
          </a:p>
          <a:p>
            <a:endParaRPr lang="en-US" sz="2400" dirty="0"/>
          </a:p>
          <a:p>
            <a:endParaRPr lang="en-US" sz="2400" dirty="0"/>
          </a:p>
          <a:p>
            <a:pPr algn="ctr"/>
            <a:endParaRPr lang="en-US" sz="2400" dirty="0"/>
          </a:p>
        </p:txBody>
      </p:sp>
    </p:spTree>
    <p:extLst>
      <p:ext uri="{BB962C8B-B14F-4D97-AF65-F5344CB8AC3E}">
        <p14:creationId xmlns:p14="http://schemas.microsoft.com/office/powerpoint/2010/main" val="1956737201"/>
      </p:ext>
    </p:extLst>
  </p:cSld>
  <p:clrMapOvr>
    <a:masterClrMapping/>
  </p:clrMapOvr>
  <p:transition spd="slow" advClick="0" advTm="13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4066" y="1741972"/>
            <a:ext cx="7749912" cy="2862322"/>
          </a:xfrm>
          <a:prstGeom prst="rect">
            <a:avLst/>
          </a:prstGeom>
          <a:noFill/>
        </p:spPr>
        <p:txBody>
          <a:bodyPr wrap="square" rtlCol="0">
            <a:spAutoFit/>
          </a:bodyPr>
          <a:lstStyle/>
          <a:p>
            <a:r>
              <a:rPr lang="en-US" sz="3600" dirty="0"/>
              <a:t>Once the drainage and foundation elements were in place, the Road crew added crushed stone under the future eave drip lines, and then graded the entire area around the immediate site.     </a:t>
            </a:r>
          </a:p>
        </p:txBody>
      </p:sp>
      <p:sp>
        <p:nvSpPr>
          <p:cNvPr id="3" name="TextBox 2"/>
          <p:cNvSpPr txBox="1"/>
          <p:nvPr/>
        </p:nvSpPr>
        <p:spPr>
          <a:xfrm>
            <a:off x="683816" y="3232919"/>
            <a:ext cx="7749912" cy="1261884"/>
          </a:xfrm>
          <a:prstGeom prst="rect">
            <a:avLst/>
          </a:prstGeom>
          <a:noFill/>
        </p:spPr>
        <p:txBody>
          <a:bodyPr wrap="square" rtlCol="0">
            <a:spAutoFit/>
          </a:bodyPr>
          <a:lstStyle/>
          <a:p>
            <a:endParaRPr lang="en-US" dirty="0"/>
          </a:p>
          <a:p>
            <a:endParaRPr lang="en-US" dirty="0"/>
          </a:p>
          <a:p>
            <a:pPr algn="ctr"/>
            <a:endParaRPr lang="en-US" sz="4000" dirty="0"/>
          </a:p>
        </p:txBody>
      </p:sp>
    </p:spTree>
    <p:extLst>
      <p:ext uri="{BB962C8B-B14F-4D97-AF65-F5344CB8AC3E}">
        <p14:creationId xmlns:p14="http://schemas.microsoft.com/office/powerpoint/2010/main" val="3400153480"/>
      </p:ext>
    </p:extLst>
  </p:cSld>
  <p:clrMapOvr>
    <a:masterClrMapping/>
  </p:clrMapOvr>
  <mc:AlternateContent xmlns:mc="http://schemas.openxmlformats.org/markup-compatibility/2006" xmlns:p14="http://schemas.microsoft.com/office/powerpoint/2010/main">
    <mc:Choice Requires="p14">
      <p:transition spd="slow" p14:dur="1500" advClick="0" advTm="8100">
        <p:split orient="vert"/>
      </p:transition>
    </mc:Choice>
    <mc:Fallback xmlns="">
      <p:transition xmlns:p14="http://schemas.microsoft.com/office/powerpoint/2010/main" spd="slow" advClick="0" advTm="810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158" y="1601036"/>
            <a:ext cx="7538254" cy="2554545"/>
          </a:xfrm>
          <a:prstGeom prst="rect">
            <a:avLst/>
          </a:prstGeom>
          <a:noFill/>
        </p:spPr>
        <p:txBody>
          <a:bodyPr wrap="square" rtlCol="0">
            <a:spAutoFit/>
          </a:bodyPr>
          <a:lstStyle/>
          <a:p>
            <a:pPr algn="ctr"/>
            <a:endParaRPr lang="en-US" sz="8000" dirty="0"/>
          </a:p>
          <a:p>
            <a:pPr algn="ctr"/>
            <a:r>
              <a:rPr lang="en-US" sz="8000" dirty="0"/>
              <a:t>Construction</a:t>
            </a:r>
          </a:p>
        </p:txBody>
      </p:sp>
      <p:sp>
        <p:nvSpPr>
          <p:cNvPr id="3" name="TextBox 2"/>
          <p:cNvSpPr txBox="1"/>
          <p:nvPr/>
        </p:nvSpPr>
        <p:spPr>
          <a:xfrm>
            <a:off x="1155974" y="911687"/>
            <a:ext cx="5389119" cy="1015663"/>
          </a:xfrm>
          <a:prstGeom prst="rect">
            <a:avLst/>
          </a:prstGeom>
          <a:noFill/>
        </p:spPr>
        <p:txBody>
          <a:bodyPr wrap="square" rtlCol="0">
            <a:spAutoFit/>
          </a:bodyPr>
          <a:lstStyle/>
          <a:p>
            <a:pPr algn="ctr"/>
            <a:r>
              <a:rPr lang="en-US" sz="6000" dirty="0"/>
              <a:t>   Phase Two</a:t>
            </a:r>
          </a:p>
        </p:txBody>
      </p:sp>
    </p:spTree>
    <p:extLst>
      <p:ext uri="{BB962C8B-B14F-4D97-AF65-F5344CB8AC3E}">
        <p14:creationId xmlns:p14="http://schemas.microsoft.com/office/powerpoint/2010/main" val="1842371475"/>
      </p:ext>
    </p:extLst>
  </p:cSld>
  <p:clrMapOvr>
    <a:masterClrMapping/>
  </p:clrMapOvr>
  <mc:AlternateContent xmlns:mc="http://schemas.openxmlformats.org/markup-compatibility/2006" xmlns:p14="http://schemas.microsoft.com/office/powerpoint/2010/main">
    <mc:Choice Requires="p14">
      <p:transition spd="slow" p14:dur="1500" advClick="0" advTm="4100">
        <p:split orient="vert"/>
      </p:transition>
    </mc:Choice>
    <mc:Fallback xmlns="">
      <p:transition xmlns:p14="http://schemas.microsoft.com/office/powerpoint/2010/main" spd="slow" advClick="0" advTm="41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0642" y="0"/>
            <a:ext cx="5143500" cy="6858000"/>
          </a:xfrm>
          <a:prstGeom prst="rect">
            <a:avLst/>
          </a:prstGeom>
        </p:spPr>
      </p:pic>
      <p:sp>
        <p:nvSpPr>
          <p:cNvPr id="4" name="TextBox 3"/>
          <p:cNvSpPr txBox="1"/>
          <p:nvPr/>
        </p:nvSpPr>
        <p:spPr>
          <a:xfrm>
            <a:off x="5444142" y="171204"/>
            <a:ext cx="3699858" cy="4832093"/>
          </a:xfrm>
          <a:prstGeom prst="rect">
            <a:avLst/>
          </a:prstGeom>
          <a:noFill/>
        </p:spPr>
        <p:txBody>
          <a:bodyPr wrap="square" rtlCol="0">
            <a:spAutoFit/>
          </a:bodyPr>
          <a:lstStyle/>
          <a:p>
            <a:r>
              <a:rPr lang="en-US" sz="2800" dirty="0"/>
              <a:t>Construction brought in more helping hands to build the floor frame, set the 6”x6” posts and beams, and install the PVC decking with hidden fasteners.</a:t>
            </a:r>
          </a:p>
          <a:p>
            <a:endParaRPr lang="en-US" sz="2800" dirty="0"/>
          </a:p>
          <a:p>
            <a:r>
              <a:rPr lang="en-US" sz="2800" dirty="0"/>
              <a:t>This was accomplished over the course of four days. </a:t>
            </a:r>
          </a:p>
        </p:txBody>
      </p:sp>
    </p:spTree>
    <p:extLst>
      <p:ext uri="{BB962C8B-B14F-4D97-AF65-F5344CB8AC3E}">
        <p14:creationId xmlns:p14="http://schemas.microsoft.com/office/powerpoint/2010/main" val="897304499"/>
      </p:ext>
    </p:extLst>
  </p:cSld>
  <p:clrMapOvr>
    <a:masterClrMapping/>
  </p:clrMapOvr>
  <p:transition spd="slow" advClick="0" advTm="101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1213872980"/>
      </p:ext>
    </p:extLst>
  </p:cSld>
  <p:clrMapOvr>
    <a:masterClrMapping/>
  </p:clrMapOvr>
  <p:transition spd="slow" advClick="0" advTm="61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37219" y="0"/>
            <a:ext cx="5274846" cy="6858000"/>
          </a:xfrm>
          <a:prstGeom prst="rect">
            <a:avLst/>
          </a:prstGeom>
        </p:spPr>
      </p:pic>
      <p:sp>
        <p:nvSpPr>
          <p:cNvPr id="3" name="TextBox 2"/>
          <p:cNvSpPr txBox="1"/>
          <p:nvPr/>
        </p:nvSpPr>
        <p:spPr>
          <a:xfrm>
            <a:off x="472158" y="374443"/>
            <a:ext cx="2979483" cy="6001642"/>
          </a:xfrm>
          <a:prstGeom prst="rect">
            <a:avLst/>
          </a:prstGeom>
          <a:noFill/>
        </p:spPr>
        <p:txBody>
          <a:bodyPr wrap="square" rtlCol="0">
            <a:spAutoFit/>
          </a:bodyPr>
          <a:lstStyle/>
          <a:p>
            <a:r>
              <a:rPr lang="en-US" sz="2000" dirty="0"/>
              <a:t> </a:t>
            </a:r>
            <a:r>
              <a:rPr lang="en-US" sz="2400" dirty="0"/>
              <a:t> Tom Cummings, a member of the Town Common Committee and a regular volunteer throughout the project, puts the finishing touches on beam notches that will receive the posts to prevent twisting.</a:t>
            </a:r>
          </a:p>
          <a:p>
            <a:endParaRPr lang="en-US" sz="2400" dirty="0"/>
          </a:p>
          <a:p>
            <a:r>
              <a:rPr lang="en-US" sz="2400" dirty="0"/>
              <a:t>In the photo, note how the structure appears to be sitting on an old granite foundation. </a:t>
            </a:r>
          </a:p>
        </p:txBody>
      </p:sp>
    </p:spTree>
    <p:extLst>
      <p:ext uri="{BB962C8B-B14F-4D97-AF65-F5344CB8AC3E}">
        <p14:creationId xmlns:p14="http://schemas.microsoft.com/office/powerpoint/2010/main" val="2526004313"/>
      </p:ext>
    </p:extLst>
  </p:cSld>
  <p:clrMapOvr>
    <a:masterClrMapping/>
  </p:clrMapOvr>
  <mc:AlternateContent xmlns:mc="http://schemas.openxmlformats.org/markup-compatibility/2006" xmlns:p14="http://schemas.microsoft.com/office/powerpoint/2010/main">
    <mc:Choice Requires="p14">
      <p:transition spd="slow" p14:dur="1500" advClick="0" advTm="16100">
        <p:split orient="vert"/>
      </p:transition>
    </mc:Choice>
    <mc:Fallback xmlns="">
      <p:transition xmlns:p14="http://schemas.microsoft.com/office/powerpoint/2010/main" spd="slow" advClick="0" advTm="16100">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8609" y="1458231"/>
            <a:ext cx="5596927" cy="5095971"/>
          </a:xfrm>
          <a:prstGeom prst="rect">
            <a:avLst/>
          </a:prstGeom>
        </p:spPr>
      </p:pic>
      <p:sp>
        <p:nvSpPr>
          <p:cNvPr id="3" name="TextBox 2"/>
          <p:cNvSpPr txBox="1"/>
          <p:nvPr/>
        </p:nvSpPr>
        <p:spPr>
          <a:xfrm>
            <a:off x="313553" y="297918"/>
            <a:ext cx="8465941" cy="830997"/>
          </a:xfrm>
          <a:prstGeom prst="rect">
            <a:avLst/>
          </a:prstGeom>
          <a:noFill/>
        </p:spPr>
        <p:txBody>
          <a:bodyPr wrap="square" rtlCol="0">
            <a:spAutoFit/>
          </a:bodyPr>
          <a:lstStyle/>
          <a:p>
            <a:pPr algn="ctr"/>
            <a:r>
              <a:rPr lang="en-US" sz="2400" dirty="0"/>
              <a:t>There were some brutally hot days on the site </a:t>
            </a:r>
          </a:p>
          <a:p>
            <a:pPr algn="ctr"/>
            <a:r>
              <a:rPr lang="en-US" sz="2400" dirty="0"/>
              <a:t>which did not deter these volunteers...</a:t>
            </a:r>
          </a:p>
        </p:txBody>
      </p:sp>
    </p:spTree>
    <p:extLst>
      <p:ext uri="{BB962C8B-B14F-4D97-AF65-F5344CB8AC3E}">
        <p14:creationId xmlns:p14="http://schemas.microsoft.com/office/powerpoint/2010/main" val="2077841699"/>
      </p:ext>
    </p:extLst>
  </p:cSld>
  <p:clrMapOvr>
    <a:masterClrMapping/>
  </p:clrMapOvr>
  <mc:AlternateContent xmlns:mc="http://schemas.openxmlformats.org/markup-compatibility/2006" xmlns:p14="http://schemas.microsoft.com/office/powerpoint/2010/main">
    <mc:Choice Requires="p14">
      <p:transition spd="slow" p14:dur="3400" advClick="0" advTm="8100">
        <p14:reveal/>
      </p:transition>
    </mc:Choice>
    <mc:Fallback xmlns="">
      <p:transition xmlns:p14="http://schemas.microsoft.com/office/powerpoint/2010/main" spd="slow" advClick="0" advTm="81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361" y="113961"/>
            <a:ext cx="5143500" cy="6858000"/>
          </a:xfrm>
          <a:prstGeom prst="rect">
            <a:avLst/>
          </a:prstGeom>
        </p:spPr>
      </p:pic>
      <p:sp>
        <p:nvSpPr>
          <p:cNvPr id="3" name="TextBox 2"/>
          <p:cNvSpPr txBox="1"/>
          <p:nvPr/>
        </p:nvSpPr>
        <p:spPr>
          <a:xfrm>
            <a:off x="5796152" y="455843"/>
            <a:ext cx="3060890" cy="4247317"/>
          </a:xfrm>
          <a:prstGeom prst="rect">
            <a:avLst/>
          </a:prstGeom>
          <a:noFill/>
        </p:spPr>
        <p:txBody>
          <a:bodyPr wrap="square" rtlCol="0">
            <a:spAutoFit/>
          </a:bodyPr>
          <a:lstStyle/>
          <a:p>
            <a:r>
              <a:rPr lang="en-US" sz="2800" dirty="0"/>
              <a:t>Two Toms, (Cavanaugh and Cummings) wield razor sharp chisels to achieve a neat surface  and perfect inside corners of the Beam notches.</a:t>
            </a:r>
          </a:p>
          <a:p>
            <a:r>
              <a:rPr lang="en-US" dirty="0"/>
              <a:t> </a:t>
            </a:r>
          </a:p>
        </p:txBody>
      </p:sp>
    </p:spTree>
    <p:extLst>
      <p:ext uri="{BB962C8B-B14F-4D97-AF65-F5344CB8AC3E}">
        <p14:creationId xmlns:p14="http://schemas.microsoft.com/office/powerpoint/2010/main" val="1911460303"/>
      </p:ext>
    </p:extLst>
  </p:cSld>
  <p:clrMapOvr>
    <a:masterClrMapping/>
  </p:clrMapOvr>
  <mc:AlternateContent xmlns:mc="http://schemas.openxmlformats.org/markup-compatibility/2006" xmlns:p14="http://schemas.microsoft.com/office/powerpoint/2010/main">
    <mc:Choice Requires="p14">
      <p:transition spd="slow" p14:dur="1500" advClick="0" advTm="8100">
        <p:split orient="vert"/>
      </p:transition>
    </mc:Choice>
    <mc:Fallback xmlns="">
      <p:transition xmlns:p14="http://schemas.microsoft.com/office/powerpoint/2010/main" spd="slow" advClick="0" advTm="810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4262131775"/>
      </p:ext>
    </p:extLst>
  </p:cSld>
  <p:clrMapOvr>
    <a:masterClrMapping/>
  </p:clrMapOvr>
  <mc:AlternateContent xmlns:mc="http://schemas.openxmlformats.org/markup-compatibility/2006" xmlns:p14="http://schemas.microsoft.com/office/powerpoint/2010/main">
    <mc:Choice Requires="p14">
      <p:transition spd="slow" p14:dur="1500" advClick="0" advTm="6100">
        <p:split orient="vert"/>
      </p:transition>
    </mc:Choice>
    <mc:Fallback xmlns="">
      <p:transition xmlns:p14="http://schemas.microsoft.com/office/powerpoint/2010/main" spd="slow" advClick="0" advTm="6100">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572" y="3151663"/>
            <a:ext cx="3362656" cy="3543536"/>
          </a:xfrm>
          <a:prstGeom prst="rect">
            <a:avLst/>
          </a:prstGeom>
        </p:spPr>
      </p:pic>
      <p:pic>
        <p:nvPicPr>
          <p:cNvPr id="3" name="Picture 2"/>
          <p:cNvPicPr>
            <a:picLocks noChangeAspect="1"/>
          </p:cNvPicPr>
          <p:nvPr/>
        </p:nvPicPr>
        <p:blipFill>
          <a:blip r:embed="rId3"/>
          <a:stretch>
            <a:fillRect/>
          </a:stretch>
        </p:blipFill>
        <p:spPr>
          <a:xfrm>
            <a:off x="3821405" y="179082"/>
            <a:ext cx="5143500" cy="6678918"/>
          </a:xfrm>
          <a:prstGeom prst="rect">
            <a:avLst/>
          </a:prstGeom>
        </p:spPr>
      </p:pic>
      <p:sp>
        <p:nvSpPr>
          <p:cNvPr id="4" name="TextBox 3"/>
          <p:cNvSpPr txBox="1"/>
          <p:nvPr/>
        </p:nvSpPr>
        <p:spPr>
          <a:xfrm>
            <a:off x="312572" y="179082"/>
            <a:ext cx="3362656" cy="2554545"/>
          </a:xfrm>
          <a:prstGeom prst="rect">
            <a:avLst/>
          </a:prstGeom>
          <a:noFill/>
        </p:spPr>
        <p:txBody>
          <a:bodyPr wrap="square" rtlCol="0">
            <a:spAutoFit/>
          </a:bodyPr>
          <a:lstStyle/>
          <a:p>
            <a:r>
              <a:rPr lang="en-US" dirty="0"/>
              <a:t> </a:t>
            </a:r>
            <a:r>
              <a:rPr lang="en-US" sz="2000" dirty="0"/>
              <a:t>Karl Bearor cut the curved corner braces out of 4x6’s using Tom Cavanaugh’s old band saw  (inherited from Bob Garland).</a:t>
            </a:r>
          </a:p>
          <a:p>
            <a:r>
              <a:rPr lang="en-US" sz="2000" dirty="0"/>
              <a:t>Despite a saw blade that was none too sharp, Karl muscled out eight very nice braces.</a:t>
            </a:r>
          </a:p>
        </p:txBody>
      </p:sp>
    </p:spTree>
    <p:extLst>
      <p:ext uri="{BB962C8B-B14F-4D97-AF65-F5344CB8AC3E}">
        <p14:creationId xmlns:p14="http://schemas.microsoft.com/office/powerpoint/2010/main" val="4087480872"/>
      </p:ext>
    </p:extLst>
  </p:cSld>
  <p:clrMapOvr>
    <a:masterClrMapping/>
  </p:clrMapOvr>
  <p:transition spd="slow" advClick="0" advTm="1010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616580576"/>
      </p:ext>
    </p:extLst>
  </p:cSld>
  <p:clrMapOvr>
    <a:masterClrMapping/>
  </p:clrMapOvr>
  <p:transition spd="slow" advClick="0" advTm="51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1503" y="1238713"/>
            <a:ext cx="6647331" cy="4161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30477" y="1583671"/>
            <a:ext cx="5863448" cy="3816430"/>
          </a:xfrm>
          <a:prstGeom prst="rect">
            <a:avLst/>
          </a:prstGeom>
          <a:noFill/>
        </p:spPr>
        <p:txBody>
          <a:bodyPr wrap="square" rtlCol="0">
            <a:spAutoFit/>
          </a:bodyPr>
          <a:lstStyle/>
          <a:p>
            <a:pPr algn="ctr"/>
            <a:r>
              <a:rPr lang="en-US" sz="2800" dirty="0"/>
              <a:t>At their March </a:t>
            </a:r>
            <a:r>
              <a:rPr lang="en-US" sz="2800" b="1" dirty="0"/>
              <a:t>2018 Town Meeting</a:t>
            </a:r>
            <a:r>
              <a:rPr lang="en-US" sz="2800" dirty="0"/>
              <a:t>, Deering voters approved funds for the community project.   </a:t>
            </a:r>
          </a:p>
          <a:p>
            <a:endParaRPr lang="en-US" sz="2800" dirty="0"/>
          </a:p>
          <a:p>
            <a:pPr algn="ctr"/>
            <a:r>
              <a:rPr lang="en-US" sz="2800" dirty="0"/>
              <a:t>Shortly thereafter, in late May,  a group of community volunteers and the Deering Highway Crew began working on the project.  </a:t>
            </a:r>
          </a:p>
          <a:p>
            <a:endParaRPr lang="en-US" dirty="0"/>
          </a:p>
        </p:txBody>
      </p:sp>
    </p:spTree>
    <p:extLst>
      <p:ext uri="{BB962C8B-B14F-4D97-AF65-F5344CB8AC3E}">
        <p14:creationId xmlns:p14="http://schemas.microsoft.com/office/powerpoint/2010/main" val="2867273255"/>
      </p:ext>
    </p:extLst>
  </p:cSld>
  <p:clrMapOvr>
    <a:masterClrMapping/>
  </p:clrMapOvr>
  <mc:AlternateContent xmlns:mc="http://schemas.openxmlformats.org/markup-compatibility/2006" xmlns:p14="http://schemas.microsoft.com/office/powerpoint/2010/main">
    <mc:Choice Requires="p14">
      <p:transition spd="med" p14:dur="700" advClick="0" advTm="9100">
        <p:fade/>
      </p:transition>
    </mc:Choice>
    <mc:Fallback xmlns="">
      <p:transition xmlns:p14="http://schemas.microsoft.com/office/powerpoint/2010/main" spd="med" advClick="0" advTm="91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785" y="634925"/>
            <a:ext cx="7505692" cy="2246769"/>
          </a:xfrm>
          <a:prstGeom prst="rect">
            <a:avLst/>
          </a:prstGeom>
          <a:noFill/>
        </p:spPr>
        <p:txBody>
          <a:bodyPr wrap="square" rtlCol="0">
            <a:spAutoFit/>
          </a:bodyPr>
          <a:lstStyle/>
          <a:p>
            <a:r>
              <a:rPr lang="en-US" sz="2800" dirty="0"/>
              <a:t>The posts and beams and braces were connected with structural screws and then shrouded with white Versatex (plastic wood) that created a clean, zero maintenance durable finish. </a:t>
            </a:r>
          </a:p>
          <a:p>
            <a:endParaRPr lang="en-US" sz="2800" dirty="0"/>
          </a:p>
        </p:txBody>
      </p:sp>
      <p:sp>
        <p:nvSpPr>
          <p:cNvPr id="3" name="Rectangle 2"/>
          <p:cNvSpPr/>
          <p:nvPr/>
        </p:nvSpPr>
        <p:spPr>
          <a:xfrm>
            <a:off x="797785" y="2881694"/>
            <a:ext cx="7505692" cy="5051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97785" y="3919977"/>
            <a:ext cx="7636801" cy="523220"/>
          </a:xfrm>
          <a:prstGeom prst="rect">
            <a:avLst/>
          </a:prstGeom>
          <a:noFill/>
        </p:spPr>
        <p:txBody>
          <a:bodyPr wrap="square" rtlCol="0">
            <a:spAutoFit/>
          </a:bodyPr>
          <a:lstStyle/>
          <a:p>
            <a:r>
              <a:rPr lang="en-US" sz="2800" dirty="0"/>
              <a:t>Next, it was time to install the handrail system.  </a:t>
            </a:r>
            <a:endParaRPr lang="en-US" dirty="0"/>
          </a:p>
        </p:txBody>
      </p:sp>
      <p:cxnSp>
        <p:nvCxnSpPr>
          <p:cNvPr id="6" name="Straight Connector 5"/>
          <p:cNvCxnSpPr/>
          <p:nvPr/>
        </p:nvCxnSpPr>
        <p:spPr>
          <a:xfrm flipV="1">
            <a:off x="797785" y="4970531"/>
            <a:ext cx="6899950" cy="3136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4697281"/>
      </p:ext>
    </p:extLst>
  </p:cSld>
  <p:clrMapOvr>
    <a:masterClrMapping/>
  </p:clrMapOvr>
  <mc:AlternateContent xmlns:mc="http://schemas.openxmlformats.org/markup-compatibility/2006" xmlns:p14="http://schemas.microsoft.com/office/powerpoint/2010/main">
    <mc:Choice Requires="p14">
      <p:transition spd="med" p14:dur="700" advClick="0" advTm="8100">
        <p:fade/>
      </p:transition>
    </mc:Choice>
    <mc:Fallback xmlns="">
      <p:transition xmlns:p14="http://schemas.microsoft.com/office/powerpoint/2010/main" spd="med" advClick="0" advTm="81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49971" y="0"/>
            <a:ext cx="5143500" cy="6858000"/>
          </a:xfrm>
          <a:prstGeom prst="rect">
            <a:avLst/>
          </a:prstGeom>
        </p:spPr>
      </p:pic>
      <p:sp>
        <p:nvSpPr>
          <p:cNvPr id="3" name="TextBox 2"/>
          <p:cNvSpPr txBox="1"/>
          <p:nvPr/>
        </p:nvSpPr>
        <p:spPr>
          <a:xfrm>
            <a:off x="390752" y="402653"/>
            <a:ext cx="3060889" cy="4955203"/>
          </a:xfrm>
          <a:prstGeom prst="rect">
            <a:avLst/>
          </a:prstGeom>
          <a:noFill/>
        </p:spPr>
        <p:txBody>
          <a:bodyPr wrap="square" rtlCol="0">
            <a:spAutoFit/>
          </a:bodyPr>
          <a:lstStyle/>
          <a:p>
            <a:r>
              <a:rPr lang="en-US" sz="2800" dirty="0"/>
              <a:t>Tom Cavanaugh got very good at installing the pvc handrail system. </a:t>
            </a:r>
          </a:p>
          <a:p>
            <a:endParaRPr lang="en-US" sz="2800" dirty="0"/>
          </a:p>
          <a:p>
            <a:r>
              <a:rPr lang="en-US" sz="2800" dirty="0"/>
              <a:t>Tom painstakingly cut and installed the many small trim pieces around the post bases.  </a:t>
            </a:r>
          </a:p>
          <a:p>
            <a:endParaRPr lang="en-US" sz="3600" dirty="0"/>
          </a:p>
        </p:txBody>
      </p:sp>
    </p:spTree>
    <p:extLst>
      <p:ext uri="{BB962C8B-B14F-4D97-AF65-F5344CB8AC3E}">
        <p14:creationId xmlns:p14="http://schemas.microsoft.com/office/powerpoint/2010/main" val="3418222495"/>
      </p:ext>
    </p:extLst>
  </p:cSld>
  <p:clrMapOvr>
    <a:masterClrMapping/>
  </p:clrMapOvr>
  <mc:AlternateContent xmlns:mc="http://schemas.openxmlformats.org/markup-compatibility/2006" xmlns:p14="http://schemas.microsoft.com/office/powerpoint/2010/main">
    <mc:Choice Requires="p14">
      <p:transition spd="med" p14:dur="700" advClick="0" advTm="10100">
        <p:fade/>
      </p:transition>
    </mc:Choice>
    <mc:Fallback xmlns="">
      <p:transition xmlns:p14="http://schemas.microsoft.com/office/powerpoint/2010/main" spd="med" advClick="0" advTm="101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59543" y="0"/>
            <a:ext cx="5143500" cy="6858000"/>
          </a:xfrm>
          <a:prstGeom prst="rect">
            <a:avLst/>
          </a:prstGeom>
        </p:spPr>
      </p:pic>
      <p:sp>
        <p:nvSpPr>
          <p:cNvPr id="3" name="TextBox 2"/>
          <p:cNvSpPr txBox="1"/>
          <p:nvPr/>
        </p:nvSpPr>
        <p:spPr>
          <a:xfrm>
            <a:off x="360586" y="1805151"/>
            <a:ext cx="2947402" cy="3108544"/>
          </a:xfrm>
          <a:prstGeom prst="rect">
            <a:avLst/>
          </a:prstGeom>
          <a:noFill/>
        </p:spPr>
        <p:txBody>
          <a:bodyPr wrap="square" rtlCol="0">
            <a:spAutoFit/>
          </a:bodyPr>
          <a:lstStyle/>
          <a:p>
            <a:r>
              <a:rPr lang="en-US" sz="2800" dirty="0"/>
              <a:t>The view from the structure of the Historic Deering Town Hall and the Clark Poling summit on Wolf Hill.</a:t>
            </a:r>
          </a:p>
        </p:txBody>
      </p:sp>
    </p:spTree>
    <p:extLst>
      <p:ext uri="{BB962C8B-B14F-4D97-AF65-F5344CB8AC3E}">
        <p14:creationId xmlns:p14="http://schemas.microsoft.com/office/powerpoint/2010/main" val="3136948815"/>
      </p:ext>
    </p:extLst>
  </p:cSld>
  <p:clrMapOvr>
    <a:masterClrMapping/>
  </p:clrMapOvr>
  <mc:AlternateContent xmlns:mc="http://schemas.openxmlformats.org/markup-compatibility/2006" xmlns:p14="http://schemas.microsoft.com/office/powerpoint/2010/main">
    <mc:Choice Requires="p14">
      <p:transition spd="med" p14:dur="700" advClick="0" advTm="8100">
        <p:fade/>
      </p:transition>
    </mc:Choice>
    <mc:Fallback xmlns="">
      <p:transition xmlns:p14="http://schemas.microsoft.com/office/powerpoint/2010/main" spd="med" advClick="0" advTm="81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911688"/>
            <a:ext cx="4941945" cy="5946312"/>
          </a:xfrm>
          <a:prstGeom prst="rect">
            <a:avLst/>
          </a:prstGeom>
        </p:spPr>
      </p:pic>
      <p:sp>
        <p:nvSpPr>
          <p:cNvPr id="3" name="TextBox 2"/>
          <p:cNvSpPr txBox="1"/>
          <p:nvPr/>
        </p:nvSpPr>
        <p:spPr>
          <a:xfrm>
            <a:off x="244220" y="179081"/>
            <a:ext cx="8743072" cy="461665"/>
          </a:xfrm>
          <a:prstGeom prst="rect">
            <a:avLst/>
          </a:prstGeom>
          <a:noFill/>
        </p:spPr>
        <p:txBody>
          <a:bodyPr wrap="square" rtlCol="0">
            <a:spAutoFit/>
          </a:bodyPr>
          <a:lstStyle/>
          <a:p>
            <a:pPr algn="ctr"/>
            <a:r>
              <a:rPr lang="en-US" sz="2400" dirty="0"/>
              <a:t>Cody Dickinson frames the access ramp</a:t>
            </a:r>
            <a:r>
              <a:rPr lang="en-US" dirty="0"/>
              <a:t>. </a:t>
            </a:r>
          </a:p>
        </p:txBody>
      </p:sp>
    </p:spTree>
    <p:extLst>
      <p:ext uri="{BB962C8B-B14F-4D97-AF65-F5344CB8AC3E}">
        <p14:creationId xmlns:p14="http://schemas.microsoft.com/office/powerpoint/2010/main" val="2014900334"/>
      </p:ext>
    </p:extLst>
  </p:cSld>
  <p:clrMapOvr>
    <a:masterClrMapping/>
  </p:clrMapOvr>
  <p:transition spd="slow" advClick="0" advTm="81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0415"/>
          <a:stretch/>
        </p:blipFill>
        <p:spPr>
          <a:xfrm>
            <a:off x="1143000" y="1253569"/>
            <a:ext cx="6858000" cy="5457910"/>
          </a:xfrm>
          <a:prstGeom prst="rect">
            <a:avLst/>
          </a:prstGeom>
        </p:spPr>
      </p:pic>
      <p:sp>
        <p:nvSpPr>
          <p:cNvPr id="3" name="TextBox 2"/>
          <p:cNvSpPr txBox="1"/>
          <p:nvPr/>
        </p:nvSpPr>
        <p:spPr>
          <a:xfrm>
            <a:off x="716378" y="390723"/>
            <a:ext cx="7929006" cy="1107996"/>
          </a:xfrm>
          <a:prstGeom prst="rect">
            <a:avLst/>
          </a:prstGeom>
          <a:noFill/>
        </p:spPr>
        <p:txBody>
          <a:bodyPr wrap="square" rtlCol="0">
            <a:spAutoFit/>
          </a:bodyPr>
          <a:lstStyle/>
          <a:p>
            <a:r>
              <a:rPr lang="en-US" sz="2400" dirty="0"/>
              <a:t>Once constructed, the area around the ramp was filled in with crushed stone for easier access. </a:t>
            </a:r>
          </a:p>
          <a:p>
            <a:endParaRPr lang="en-US" dirty="0"/>
          </a:p>
        </p:txBody>
      </p:sp>
    </p:spTree>
    <p:extLst>
      <p:ext uri="{BB962C8B-B14F-4D97-AF65-F5344CB8AC3E}">
        <p14:creationId xmlns:p14="http://schemas.microsoft.com/office/powerpoint/2010/main" val="2967272150"/>
      </p:ext>
    </p:extLst>
  </p:cSld>
  <p:clrMapOvr>
    <a:masterClrMapping/>
  </p:clrMapOvr>
  <p:transition spd="slow" advClick="0" advTm="81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3222394956"/>
      </p:ext>
    </p:extLst>
  </p:cSld>
  <p:clrMapOvr>
    <a:masterClrMapping/>
  </p:clrMapOvr>
  <mc:AlternateContent xmlns:mc="http://schemas.openxmlformats.org/markup-compatibility/2006" xmlns:p14="http://schemas.microsoft.com/office/powerpoint/2010/main">
    <mc:Choice Requires="p14">
      <p:transition spd="slow" p14:dur="3400" advClick="0" advTm="6100">
        <p14:reveal/>
      </p:transition>
    </mc:Choice>
    <mc:Fallback xmlns="">
      <p:transition xmlns:p14="http://schemas.microsoft.com/office/powerpoint/2010/main" spd="slow" advClick="0" advTm="61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3893283960"/>
      </p:ext>
    </p:extLst>
  </p:cSld>
  <p:clrMapOvr>
    <a:masterClrMapping/>
  </p:clrMapOvr>
  <mc:AlternateContent xmlns:mc="http://schemas.openxmlformats.org/markup-compatibility/2006" xmlns:p14="http://schemas.microsoft.com/office/powerpoint/2010/main">
    <mc:Choice Requires="p14">
      <p:transition spd="slow" p14:dur="1500" advClick="0" advTm="6100">
        <p:split orient="vert"/>
      </p:transition>
    </mc:Choice>
    <mc:Fallback xmlns="">
      <p:transition xmlns:p14="http://schemas.microsoft.com/office/powerpoint/2010/main" spd="slow" advClick="0" advTm="6100">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3439" y="0"/>
            <a:ext cx="5143500" cy="6858000"/>
          </a:xfrm>
          <a:prstGeom prst="rect">
            <a:avLst/>
          </a:prstGeom>
        </p:spPr>
      </p:pic>
      <p:sp>
        <p:nvSpPr>
          <p:cNvPr id="3" name="TextBox 2"/>
          <p:cNvSpPr txBox="1"/>
          <p:nvPr/>
        </p:nvSpPr>
        <p:spPr>
          <a:xfrm>
            <a:off x="928036" y="618645"/>
            <a:ext cx="2653856" cy="6124754"/>
          </a:xfrm>
          <a:prstGeom prst="rect">
            <a:avLst/>
          </a:prstGeom>
          <a:noFill/>
        </p:spPr>
        <p:txBody>
          <a:bodyPr wrap="square" rtlCol="0">
            <a:spAutoFit/>
          </a:bodyPr>
          <a:lstStyle/>
          <a:p>
            <a:r>
              <a:rPr lang="en-US" sz="2800" dirty="0"/>
              <a:t>A. Ray Petty, a member of the Town Common Committee, was a regular visitor to the site to inspect progress and offer moral support.  Ray also dug into his own pocket to donate toward the electrical phase.  </a:t>
            </a:r>
          </a:p>
        </p:txBody>
      </p:sp>
    </p:spTree>
    <p:extLst>
      <p:ext uri="{BB962C8B-B14F-4D97-AF65-F5344CB8AC3E}">
        <p14:creationId xmlns:p14="http://schemas.microsoft.com/office/powerpoint/2010/main" val="8150793"/>
      </p:ext>
    </p:extLst>
  </p:cSld>
  <p:clrMapOvr>
    <a:masterClrMapping/>
  </p:clrMapOvr>
  <mc:AlternateContent xmlns:mc="http://schemas.openxmlformats.org/markup-compatibility/2006" xmlns:p14="http://schemas.microsoft.com/office/powerpoint/2010/main">
    <mc:Choice Requires="p14">
      <p:transition spd="med" p14:dur="700" advClick="0" advTm="10100">
        <p:fade/>
      </p:transition>
    </mc:Choice>
    <mc:Fallback xmlns="">
      <p:transition xmlns:p14="http://schemas.microsoft.com/office/powerpoint/2010/main" spd="med" advClick="0" advTm="101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52283" y="0"/>
            <a:ext cx="5143500" cy="6858000"/>
          </a:xfrm>
          <a:prstGeom prst="rect">
            <a:avLst/>
          </a:prstGeom>
        </p:spPr>
      </p:pic>
      <p:sp>
        <p:nvSpPr>
          <p:cNvPr id="3" name="TextBox 2"/>
          <p:cNvSpPr txBox="1"/>
          <p:nvPr/>
        </p:nvSpPr>
        <p:spPr>
          <a:xfrm>
            <a:off x="504721" y="407003"/>
            <a:ext cx="2849232" cy="5509200"/>
          </a:xfrm>
          <a:prstGeom prst="rect">
            <a:avLst/>
          </a:prstGeom>
          <a:noFill/>
        </p:spPr>
        <p:txBody>
          <a:bodyPr wrap="square" rtlCol="0">
            <a:spAutoFit/>
          </a:bodyPr>
          <a:lstStyle/>
          <a:p>
            <a:pPr algn="ctr"/>
            <a:r>
              <a:rPr lang="en-US" sz="2000" dirty="0"/>
              <a:t>Safety First...</a:t>
            </a:r>
          </a:p>
          <a:p>
            <a:endParaRPr lang="en-US" sz="2000" dirty="0"/>
          </a:p>
          <a:p>
            <a:r>
              <a:rPr lang="en-US" sz="2400" dirty="0"/>
              <a:t>Here Kristine Dickinson and Tom Cavanaugh securely lash a  plank to the staging pole.</a:t>
            </a:r>
          </a:p>
          <a:p>
            <a:endParaRPr lang="en-US" sz="2400" dirty="0"/>
          </a:p>
          <a:p>
            <a:r>
              <a:rPr lang="en-US" sz="2400" dirty="0"/>
              <a:t>Each volunteer who worked on the structure signed a release waiver.</a:t>
            </a:r>
          </a:p>
          <a:p>
            <a:endParaRPr lang="en-US" sz="2400" dirty="0"/>
          </a:p>
          <a:p>
            <a:r>
              <a:rPr lang="en-US" sz="2400" dirty="0"/>
              <a:t>There were zero injuries.  </a:t>
            </a:r>
          </a:p>
        </p:txBody>
      </p:sp>
    </p:spTree>
    <p:extLst>
      <p:ext uri="{BB962C8B-B14F-4D97-AF65-F5344CB8AC3E}">
        <p14:creationId xmlns:p14="http://schemas.microsoft.com/office/powerpoint/2010/main" val="3290872745"/>
      </p:ext>
    </p:extLst>
  </p:cSld>
  <p:clrMapOvr>
    <a:masterClrMapping/>
  </p:clrMapOvr>
  <p:transition spd="slow" advClick="0" advTm="10100">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28969" y="0"/>
            <a:ext cx="5143500" cy="6858000"/>
          </a:xfrm>
          <a:prstGeom prst="rect">
            <a:avLst/>
          </a:prstGeom>
        </p:spPr>
      </p:pic>
      <p:sp>
        <p:nvSpPr>
          <p:cNvPr id="3" name="TextBox 2"/>
          <p:cNvSpPr txBox="1"/>
          <p:nvPr/>
        </p:nvSpPr>
        <p:spPr>
          <a:xfrm>
            <a:off x="141098" y="634925"/>
            <a:ext cx="3057145" cy="3539431"/>
          </a:xfrm>
          <a:prstGeom prst="rect">
            <a:avLst/>
          </a:prstGeom>
          <a:noFill/>
        </p:spPr>
        <p:txBody>
          <a:bodyPr wrap="square" rtlCol="0">
            <a:spAutoFit/>
          </a:bodyPr>
          <a:lstStyle/>
          <a:p>
            <a:pPr algn="ctr"/>
            <a:r>
              <a:rPr lang="en-US" sz="2800" dirty="0"/>
              <a:t>Tom Cavanaugh’s nephew, </a:t>
            </a:r>
          </a:p>
          <a:p>
            <a:pPr algn="ctr"/>
            <a:r>
              <a:rPr lang="en-US" sz="2800" dirty="0"/>
              <a:t>Ian Bernett, stopped by one morning to lend a hand during the  raising of the first set of rafters.</a:t>
            </a:r>
          </a:p>
        </p:txBody>
      </p:sp>
    </p:spTree>
    <p:extLst>
      <p:ext uri="{BB962C8B-B14F-4D97-AF65-F5344CB8AC3E}">
        <p14:creationId xmlns:p14="http://schemas.microsoft.com/office/powerpoint/2010/main" val="1079415475"/>
      </p:ext>
    </p:extLst>
  </p:cSld>
  <p:clrMapOvr>
    <a:masterClrMapping/>
  </p:clrMapOvr>
  <p:transition spd="slow" advClick="0" advTm="8100">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5724" y="748885"/>
            <a:ext cx="6887001" cy="3477875"/>
          </a:xfrm>
          <a:prstGeom prst="rect">
            <a:avLst/>
          </a:prstGeom>
          <a:noFill/>
        </p:spPr>
        <p:txBody>
          <a:bodyPr wrap="square" rtlCol="0">
            <a:spAutoFit/>
          </a:bodyPr>
          <a:lstStyle/>
          <a:p>
            <a:pPr algn="ctr"/>
            <a:r>
              <a:rPr lang="en-US" sz="6000" dirty="0">
                <a:latin typeface="Bookman Old Style"/>
                <a:cs typeface="Bookman Old Style"/>
              </a:rPr>
              <a:t>Phase One</a:t>
            </a:r>
          </a:p>
          <a:p>
            <a:pPr algn="ctr"/>
            <a:r>
              <a:rPr lang="en-US" sz="8000" dirty="0">
                <a:latin typeface="Bookman Old Style"/>
                <a:cs typeface="Bookman Old Style"/>
              </a:rPr>
              <a:t>Site Work</a:t>
            </a:r>
          </a:p>
          <a:p>
            <a:pPr algn="ctr"/>
            <a:r>
              <a:rPr lang="en-US" sz="8000" dirty="0">
                <a:latin typeface="Bookman Old Style"/>
                <a:cs typeface="Bookman Old Style"/>
              </a:rPr>
              <a:t>Begins</a:t>
            </a:r>
          </a:p>
        </p:txBody>
      </p:sp>
    </p:spTree>
    <p:extLst>
      <p:ext uri="{BB962C8B-B14F-4D97-AF65-F5344CB8AC3E}">
        <p14:creationId xmlns:p14="http://schemas.microsoft.com/office/powerpoint/2010/main" val="3057713003"/>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xmlns:p14="http://schemas.microsoft.com/office/powerpoint/2010/main" spd="slow" advClick="0" advTm="5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0399" y="0"/>
            <a:ext cx="4470401" cy="6045200"/>
          </a:xfrm>
          <a:prstGeom prst="rect">
            <a:avLst/>
          </a:prstGeom>
        </p:spPr>
      </p:pic>
      <p:pic>
        <p:nvPicPr>
          <p:cNvPr id="3" name="Picture 2"/>
          <p:cNvPicPr>
            <a:picLocks noChangeAspect="1"/>
          </p:cNvPicPr>
          <p:nvPr/>
        </p:nvPicPr>
        <p:blipFill>
          <a:blip r:embed="rId3"/>
          <a:stretch>
            <a:fillRect/>
          </a:stretch>
        </p:blipFill>
        <p:spPr>
          <a:xfrm>
            <a:off x="-1" y="0"/>
            <a:ext cx="4229101" cy="6045200"/>
          </a:xfrm>
          <a:prstGeom prst="rect">
            <a:avLst/>
          </a:prstGeom>
        </p:spPr>
      </p:pic>
      <p:sp>
        <p:nvSpPr>
          <p:cNvPr id="4" name="TextBox 3"/>
          <p:cNvSpPr txBox="1"/>
          <p:nvPr/>
        </p:nvSpPr>
        <p:spPr>
          <a:xfrm>
            <a:off x="169333" y="6316133"/>
            <a:ext cx="8771467" cy="461665"/>
          </a:xfrm>
          <a:prstGeom prst="rect">
            <a:avLst/>
          </a:prstGeom>
          <a:noFill/>
        </p:spPr>
        <p:txBody>
          <a:bodyPr wrap="square" rtlCol="0">
            <a:spAutoFit/>
          </a:bodyPr>
          <a:lstStyle/>
          <a:p>
            <a:r>
              <a:rPr lang="en-US" sz="2400" dirty="0"/>
              <a:t>Connor Compton and Kristine Dickinson hefted some straight rafters</a:t>
            </a:r>
            <a:r>
              <a:rPr lang="en-US" dirty="0"/>
              <a:t>.</a:t>
            </a:r>
          </a:p>
        </p:txBody>
      </p:sp>
    </p:spTree>
    <p:extLst>
      <p:ext uri="{BB962C8B-B14F-4D97-AF65-F5344CB8AC3E}">
        <p14:creationId xmlns:p14="http://schemas.microsoft.com/office/powerpoint/2010/main" val="3873795962"/>
      </p:ext>
    </p:extLst>
  </p:cSld>
  <p:clrMapOvr>
    <a:masterClrMapping/>
  </p:clrMapOvr>
  <p:transition spd="slow" advClick="0" advTm="10100">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362243215"/>
      </p:ext>
    </p:extLst>
  </p:cSld>
  <p:clrMapOvr>
    <a:masterClrMapping/>
  </p:clrMapOvr>
  <p:transition spd="slow" advClick="0" advTm="8100">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2534" y="0"/>
            <a:ext cx="5143500" cy="6858000"/>
          </a:xfrm>
          <a:prstGeom prst="rect">
            <a:avLst/>
          </a:prstGeom>
        </p:spPr>
      </p:pic>
      <p:sp>
        <p:nvSpPr>
          <p:cNvPr id="3" name="TextBox 2"/>
          <p:cNvSpPr txBox="1"/>
          <p:nvPr/>
        </p:nvSpPr>
        <p:spPr>
          <a:xfrm>
            <a:off x="455877" y="765166"/>
            <a:ext cx="3012046" cy="3785652"/>
          </a:xfrm>
          <a:prstGeom prst="rect">
            <a:avLst/>
          </a:prstGeom>
          <a:noFill/>
        </p:spPr>
        <p:txBody>
          <a:bodyPr wrap="square" rtlCol="0">
            <a:spAutoFit/>
          </a:bodyPr>
          <a:lstStyle/>
          <a:p>
            <a:r>
              <a:rPr lang="en-US" sz="2400" dirty="0"/>
              <a:t>Cody Dickinson helps fit one of the many hip- jack rafters on the structure.  </a:t>
            </a:r>
          </a:p>
          <a:p>
            <a:endParaRPr lang="en-US" sz="2400" dirty="0"/>
          </a:p>
          <a:p>
            <a:r>
              <a:rPr lang="en-US" sz="2400" dirty="0"/>
              <a:t>Note, the doubled hip rafter that was treated as a beam - required by code enforcement officer Mike Borden.</a:t>
            </a:r>
          </a:p>
        </p:txBody>
      </p:sp>
    </p:spTree>
    <p:extLst>
      <p:ext uri="{BB962C8B-B14F-4D97-AF65-F5344CB8AC3E}">
        <p14:creationId xmlns:p14="http://schemas.microsoft.com/office/powerpoint/2010/main" val="1218725447"/>
      </p:ext>
    </p:extLst>
  </p:cSld>
  <p:clrMapOvr>
    <a:masterClrMapping/>
  </p:clrMapOvr>
  <p:transition spd="slow" advClick="0" advTm="1010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9799" y="109759"/>
            <a:ext cx="5143500" cy="6858000"/>
          </a:xfrm>
          <a:prstGeom prst="rect">
            <a:avLst/>
          </a:prstGeom>
        </p:spPr>
      </p:pic>
      <p:sp>
        <p:nvSpPr>
          <p:cNvPr id="3" name="TextBox 2"/>
          <p:cNvSpPr txBox="1"/>
          <p:nvPr/>
        </p:nvSpPr>
        <p:spPr>
          <a:xfrm>
            <a:off x="203810" y="1489592"/>
            <a:ext cx="3323665" cy="3539431"/>
          </a:xfrm>
          <a:prstGeom prst="rect">
            <a:avLst/>
          </a:prstGeom>
          <a:noFill/>
        </p:spPr>
        <p:txBody>
          <a:bodyPr wrap="square" rtlCol="0">
            <a:spAutoFit/>
          </a:bodyPr>
          <a:lstStyle/>
          <a:p>
            <a:r>
              <a:rPr lang="en-US" sz="2800" dirty="0"/>
              <a:t>The bandstand roof design was modeled after a century-old structure that is located at the United States National Arboretum in Washington D.C.. </a:t>
            </a:r>
          </a:p>
        </p:txBody>
      </p:sp>
    </p:spTree>
    <p:extLst>
      <p:ext uri="{BB962C8B-B14F-4D97-AF65-F5344CB8AC3E}">
        <p14:creationId xmlns:p14="http://schemas.microsoft.com/office/powerpoint/2010/main" val="2967624690"/>
      </p:ext>
    </p:extLst>
  </p:cSld>
  <p:clrMapOvr>
    <a:masterClrMapping/>
  </p:clrMapOvr>
  <p:transition spd="slow" advClick="0" advTm="10100">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2365344867"/>
      </p:ext>
    </p:extLst>
  </p:cSld>
  <p:clrMapOvr>
    <a:masterClrMapping/>
  </p:clrMapOvr>
  <p:transition spd="slow" advClick="0" advTm="8100">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4181128778"/>
      </p:ext>
    </p:extLst>
  </p:cSld>
  <p:clrMapOvr>
    <a:masterClrMapping/>
  </p:clrMapOvr>
  <p:transition spd="slow" advClick="0" advTm="4100">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2256" y="667485"/>
            <a:ext cx="6756750" cy="5693867"/>
          </a:xfrm>
          <a:prstGeom prst="rect">
            <a:avLst/>
          </a:prstGeom>
          <a:noFill/>
        </p:spPr>
        <p:txBody>
          <a:bodyPr wrap="square" rtlCol="0">
            <a:spAutoFit/>
          </a:bodyPr>
          <a:lstStyle/>
          <a:p>
            <a:r>
              <a:rPr lang="en-US" sz="2800" dirty="0"/>
              <a:t>The electrical components were installed by Steve Gallagher of Abracadabra Electric.  Steve installed a 200-amp meter socket and disconnect near the pole  and a 200-amp weather proof panel at the structure.  </a:t>
            </a:r>
          </a:p>
          <a:p>
            <a:endParaRPr lang="en-US" sz="2800" dirty="0"/>
          </a:p>
          <a:p>
            <a:r>
              <a:rPr lang="en-US" sz="2800" dirty="0"/>
              <a:t>The Highway boys dug the electrical trench.  Many hands pulled the wires through 100 feet of buried conduit from the meter box to the panel.</a:t>
            </a:r>
          </a:p>
          <a:p>
            <a:endParaRPr lang="en-US" sz="2800" dirty="0"/>
          </a:p>
          <a:p>
            <a:r>
              <a:rPr lang="en-US" sz="2800" dirty="0"/>
              <a:t>The panel at the bandstand will be enclosed in a locked cabinet.</a:t>
            </a:r>
          </a:p>
        </p:txBody>
      </p:sp>
    </p:spTree>
    <p:extLst>
      <p:ext uri="{BB962C8B-B14F-4D97-AF65-F5344CB8AC3E}">
        <p14:creationId xmlns:p14="http://schemas.microsoft.com/office/powerpoint/2010/main" val="35355777"/>
      </p:ext>
    </p:extLst>
  </p:cSld>
  <p:clrMapOvr>
    <a:masterClrMapping/>
  </p:clrMapOvr>
  <p:transition spd="slow" advClick="0" advTm="1110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3645173538"/>
      </p:ext>
    </p:extLst>
  </p:cSld>
  <p:clrMapOvr>
    <a:masterClrMapping/>
  </p:clrMapOvr>
  <p:transition spd="slow" advClick="0" advTm="5100">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2377426091"/>
      </p:ext>
    </p:extLst>
  </p:cSld>
  <p:clrMapOvr>
    <a:masterClrMapping/>
  </p:clrMapOvr>
  <p:transition spd="slow" advClick="0" advTm="510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1200851754"/>
      </p:ext>
    </p:extLst>
  </p:cSld>
  <p:clrMapOvr>
    <a:masterClrMapping/>
  </p:clrMapOvr>
  <p:transition spd="slow" advClick="0" advTm="51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2506" y="454715"/>
            <a:ext cx="6528812" cy="523220"/>
          </a:xfrm>
          <a:prstGeom prst="rect">
            <a:avLst/>
          </a:prstGeom>
          <a:noFill/>
        </p:spPr>
        <p:txBody>
          <a:bodyPr wrap="square" rtlCol="0">
            <a:spAutoFit/>
          </a:bodyPr>
          <a:lstStyle/>
          <a:p>
            <a:r>
              <a:rPr lang="en-US" sz="2800" dirty="0"/>
              <a:t>Selecting the Granite...</a:t>
            </a:r>
          </a:p>
        </p:txBody>
      </p:sp>
      <p:sp>
        <p:nvSpPr>
          <p:cNvPr id="3" name="TextBox 2"/>
          <p:cNvSpPr txBox="1"/>
          <p:nvPr/>
        </p:nvSpPr>
        <p:spPr>
          <a:xfrm>
            <a:off x="944317" y="1239545"/>
            <a:ext cx="7521973" cy="3785652"/>
          </a:xfrm>
          <a:prstGeom prst="rect">
            <a:avLst/>
          </a:prstGeom>
          <a:noFill/>
        </p:spPr>
        <p:txBody>
          <a:bodyPr wrap="square" rtlCol="0">
            <a:spAutoFit/>
          </a:bodyPr>
          <a:lstStyle/>
          <a:p>
            <a:r>
              <a:rPr lang="en-US" sz="2400" dirty="0"/>
              <a:t>In early May, two community volunteers, Bob Compton and Bill </a:t>
            </a:r>
            <a:r>
              <a:rPr lang="en-US" sz="2400" dirty="0" err="1"/>
              <a:t>Demotta</a:t>
            </a:r>
            <a:r>
              <a:rPr lang="en-US" sz="2400" dirty="0"/>
              <a:t>, met with Road Agent Brian Houghton, Backhoe operator Mark Poland, and Highway crew member Darren </a:t>
            </a:r>
            <a:r>
              <a:rPr lang="en-US" sz="2400"/>
              <a:t>Labierre </a:t>
            </a:r>
            <a:r>
              <a:rPr lang="en-US" sz="2400" dirty="0"/>
              <a:t>at the Town Gravel Pit and began  selecting the granite slabs for use as the foundation of the structure as well as for landscape features.</a:t>
            </a:r>
          </a:p>
          <a:p>
            <a:endParaRPr lang="en-US" sz="2400" dirty="0"/>
          </a:p>
          <a:p>
            <a:r>
              <a:rPr lang="en-US" sz="2400" dirty="0"/>
              <a:t>It took many trips over several days to truck the granite pieces from the pit to the Hotel Lot. </a:t>
            </a:r>
          </a:p>
          <a:p>
            <a:endParaRPr lang="en-US" sz="2400" dirty="0"/>
          </a:p>
        </p:txBody>
      </p:sp>
      <p:sp>
        <p:nvSpPr>
          <p:cNvPr id="5" name="TextBox 4"/>
          <p:cNvSpPr txBox="1"/>
          <p:nvPr/>
        </p:nvSpPr>
        <p:spPr>
          <a:xfrm>
            <a:off x="1175825" y="5299809"/>
            <a:ext cx="6819786" cy="523220"/>
          </a:xfrm>
          <a:prstGeom prst="rect">
            <a:avLst/>
          </a:prstGeom>
          <a:noFill/>
        </p:spPr>
        <p:txBody>
          <a:bodyPr wrap="square" rtlCol="0">
            <a:spAutoFit/>
          </a:bodyPr>
          <a:lstStyle/>
          <a:p>
            <a:r>
              <a:rPr lang="en-US" sz="2800" dirty="0"/>
              <a:t>    </a:t>
            </a:r>
            <a:endParaRPr lang="en-US" dirty="0"/>
          </a:p>
        </p:txBody>
      </p:sp>
    </p:spTree>
    <p:extLst>
      <p:ext uri="{BB962C8B-B14F-4D97-AF65-F5344CB8AC3E}">
        <p14:creationId xmlns:p14="http://schemas.microsoft.com/office/powerpoint/2010/main" val="3404026174"/>
      </p:ext>
    </p:extLst>
  </p:cSld>
  <p:clrMapOvr>
    <a:masterClrMapping/>
  </p:clrMapOvr>
  <p:transition spd="slow" advClick="0" advTm="8100">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673" y="0"/>
            <a:ext cx="5143500" cy="6858000"/>
          </a:xfrm>
          <a:prstGeom prst="rect">
            <a:avLst/>
          </a:prstGeom>
        </p:spPr>
      </p:pic>
      <p:sp>
        <p:nvSpPr>
          <p:cNvPr id="3" name="TextBox 2"/>
          <p:cNvSpPr txBox="1"/>
          <p:nvPr/>
        </p:nvSpPr>
        <p:spPr>
          <a:xfrm>
            <a:off x="5861278" y="423283"/>
            <a:ext cx="2930638" cy="3539431"/>
          </a:xfrm>
          <a:prstGeom prst="rect">
            <a:avLst/>
          </a:prstGeom>
          <a:noFill/>
        </p:spPr>
        <p:txBody>
          <a:bodyPr wrap="square" rtlCol="0">
            <a:spAutoFit/>
          </a:bodyPr>
          <a:lstStyle/>
          <a:p>
            <a:r>
              <a:rPr lang="en-US" sz="2800" dirty="0"/>
              <a:t>Local carpenters Dennis Sawyer and Jared Fournier were on hand the final day to help with installation of the asphalt roof shingles.</a:t>
            </a:r>
          </a:p>
        </p:txBody>
      </p:sp>
    </p:spTree>
    <p:extLst>
      <p:ext uri="{BB962C8B-B14F-4D97-AF65-F5344CB8AC3E}">
        <p14:creationId xmlns:p14="http://schemas.microsoft.com/office/powerpoint/2010/main" val="3662688488"/>
      </p:ext>
    </p:extLst>
  </p:cSld>
  <p:clrMapOvr>
    <a:masterClrMapping/>
  </p:clrMapOvr>
  <mc:AlternateContent xmlns:mc="http://schemas.openxmlformats.org/markup-compatibility/2006" xmlns:p14="http://schemas.microsoft.com/office/powerpoint/2010/main">
    <mc:Choice Requires="p14">
      <p:transition spd="slow" p14:dur="1500" advClick="0" advTm="9100">
        <p:split orient="vert"/>
      </p:transition>
    </mc:Choice>
    <mc:Fallback xmlns="">
      <p:transition xmlns:p14="http://schemas.microsoft.com/office/powerpoint/2010/main" spd="slow" advClick="0" advTm="9100">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2806271267"/>
      </p:ext>
    </p:extLst>
  </p:cSld>
  <p:clrMapOvr>
    <a:masterClrMapping/>
  </p:clrMapOvr>
  <p:transition spd="slow" advClick="0" advTm="5100">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3305060365"/>
      </p:ext>
    </p:extLst>
  </p:cSld>
  <p:clrMapOvr>
    <a:masterClrMapping/>
  </p:clrMapOvr>
  <p:transition spd="slow" advClick="0" advTm="5100">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6265" y="0"/>
            <a:ext cx="5639519" cy="6858000"/>
          </a:xfrm>
          <a:prstGeom prst="rect">
            <a:avLst/>
          </a:prstGeom>
        </p:spPr>
      </p:pic>
      <p:sp>
        <p:nvSpPr>
          <p:cNvPr id="3" name="TextBox 2"/>
          <p:cNvSpPr txBox="1"/>
          <p:nvPr/>
        </p:nvSpPr>
        <p:spPr>
          <a:xfrm>
            <a:off x="423314" y="2295496"/>
            <a:ext cx="2832951" cy="2246769"/>
          </a:xfrm>
          <a:prstGeom prst="rect">
            <a:avLst/>
          </a:prstGeom>
          <a:noFill/>
        </p:spPr>
        <p:txBody>
          <a:bodyPr wrap="square" rtlCol="0">
            <a:spAutoFit/>
          </a:bodyPr>
          <a:lstStyle/>
          <a:p>
            <a:r>
              <a:rPr lang="en-US" sz="2000" dirty="0"/>
              <a:t> </a:t>
            </a:r>
            <a:r>
              <a:rPr lang="en-US" sz="2800" dirty="0"/>
              <a:t>Bob Compton snips some shingles during the final roofing phase.</a:t>
            </a:r>
          </a:p>
        </p:txBody>
      </p:sp>
    </p:spTree>
    <p:extLst>
      <p:ext uri="{BB962C8B-B14F-4D97-AF65-F5344CB8AC3E}">
        <p14:creationId xmlns:p14="http://schemas.microsoft.com/office/powerpoint/2010/main" val="929387126"/>
      </p:ext>
    </p:extLst>
  </p:cSld>
  <p:clrMapOvr>
    <a:masterClrMapping/>
  </p:clrMapOvr>
  <p:transition spd="slow" advClick="0" advTm="8100">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1158676463"/>
      </p:ext>
    </p:extLst>
  </p:cSld>
  <p:clrMapOvr>
    <a:masterClrMapping/>
  </p:clrMapOvr>
  <p:transition spd="slow" advClick="0" advTm="5100">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174" y="0"/>
            <a:ext cx="5143500" cy="6858000"/>
          </a:xfrm>
          <a:prstGeom prst="rect">
            <a:avLst/>
          </a:prstGeom>
        </p:spPr>
      </p:pic>
      <p:sp>
        <p:nvSpPr>
          <p:cNvPr id="3" name="TextBox 2"/>
          <p:cNvSpPr txBox="1"/>
          <p:nvPr/>
        </p:nvSpPr>
        <p:spPr>
          <a:xfrm>
            <a:off x="5590674" y="407003"/>
            <a:ext cx="3152398" cy="5262980"/>
          </a:xfrm>
          <a:prstGeom prst="rect">
            <a:avLst/>
          </a:prstGeom>
          <a:noFill/>
        </p:spPr>
        <p:txBody>
          <a:bodyPr wrap="square" rtlCol="0">
            <a:spAutoFit/>
          </a:bodyPr>
          <a:lstStyle/>
          <a:p>
            <a:r>
              <a:rPr lang="en-US" sz="2800" dirty="0"/>
              <a:t>After countless hours of volunteer labor, through oppressive heat and  rainy days.  Under the watchful eyes of the community... </a:t>
            </a:r>
          </a:p>
          <a:p>
            <a:r>
              <a:rPr lang="en-US" sz="2800" dirty="0"/>
              <a:t>our citizen crew shook hands all around and gave this project a big  </a:t>
            </a:r>
          </a:p>
          <a:p>
            <a:pPr algn="ctr"/>
            <a:r>
              <a:rPr lang="en-US" sz="2800" dirty="0"/>
              <a:t>Thumbs up!  </a:t>
            </a:r>
          </a:p>
        </p:txBody>
      </p:sp>
    </p:spTree>
    <p:extLst>
      <p:ext uri="{BB962C8B-B14F-4D97-AF65-F5344CB8AC3E}">
        <p14:creationId xmlns:p14="http://schemas.microsoft.com/office/powerpoint/2010/main" val="537042267"/>
      </p:ext>
    </p:extLst>
  </p:cSld>
  <p:clrMapOvr>
    <a:masterClrMapping/>
  </p:clrMapOvr>
  <p:transition spd="slow" advClick="0" advTm="10100">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906534933"/>
      </p:ext>
    </p:extLst>
  </p:cSld>
  <p:clrMapOvr>
    <a:masterClrMapping/>
  </p:clrMapOvr>
  <p:transition spd="slow" advClick="0" advTm="6100">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1125184900"/>
      </p:ext>
    </p:extLst>
  </p:cSld>
  <p:clrMapOvr>
    <a:masterClrMapping/>
  </p:clrMapOvr>
  <p:transition spd="slow" advClick="0" advTm="6100">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498876700"/>
      </p:ext>
    </p:extLst>
  </p:cSld>
  <p:clrMapOvr>
    <a:masterClrMapping/>
  </p:clrMapOvr>
  <mc:AlternateContent xmlns:mc="http://schemas.openxmlformats.org/markup-compatibility/2006" xmlns:p14="http://schemas.microsoft.com/office/powerpoint/2010/main">
    <mc:Choice Requires="p14">
      <p:transition spd="slow" p14:dur="1500" advClick="0" advTm="6100">
        <p:split orient="vert"/>
      </p:transition>
    </mc:Choice>
    <mc:Fallback xmlns="">
      <p:transition xmlns:p14="http://schemas.microsoft.com/office/powerpoint/2010/main" spd="slow" advClick="0" advTm="6100">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1191110198"/>
      </p:ext>
    </p:extLst>
  </p:cSld>
  <p:clrMapOvr>
    <a:masterClrMapping/>
  </p:clrMapOvr>
  <mc:AlternateContent xmlns:mc="http://schemas.openxmlformats.org/markup-compatibility/2006" xmlns:p14="http://schemas.microsoft.com/office/powerpoint/2010/main">
    <mc:Choice Requires="p14">
      <p:transition spd="slow" p14:dur="1500" advClick="0" advTm="6100">
        <p:split orient="vert"/>
      </p:transition>
    </mc:Choice>
    <mc:Fallback xmlns="">
      <p:transition xmlns:p14="http://schemas.microsoft.com/office/powerpoint/2010/main" spd="slow" advClick="0" advTm="61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8894"/>
          <a:stretch/>
        </p:blipFill>
        <p:spPr>
          <a:xfrm>
            <a:off x="1993900" y="0"/>
            <a:ext cx="5143500" cy="4876452"/>
          </a:xfrm>
          <a:prstGeom prst="rect">
            <a:avLst/>
          </a:prstGeom>
        </p:spPr>
      </p:pic>
      <p:sp>
        <p:nvSpPr>
          <p:cNvPr id="2" name="Rectangle 1"/>
          <p:cNvSpPr/>
          <p:nvPr/>
        </p:nvSpPr>
        <p:spPr>
          <a:xfrm>
            <a:off x="799561" y="5127330"/>
            <a:ext cx="7682058" cy="12857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87693" y="5409568"/>
            <a:ext cx="7258760" cy="523220"/>
          </a:xfrm>
          <a:prstGeom prst="rect">
            <a:avLst/>
          </a:prstGeom>
          <a:noFill/>
        </p:spPr>
        <p:txBody>
          <a:bodyPr wrap="square" rtlCol="0">
            <a:spAutoFit/>
          </a:bodyPr>
          <a:lstStyle/>
          <a:p>
            <a:r>
              <a:rPr lang="en-US" dirty="0"/>
              <a:t>                 </a:t>
            </a:r>
            <a:r>
              <a:rPr lang="en-US" sz="2800" dirty="0"/>
              <a:t>Over 65 pieces of granite were used.</a:t>
            </a:r>
          </a:p>
        </p:txBody>
      </p:sp>
    </p:spTree>
    <p:extLst>
      <p:ext uri="{BB962C8B-B14F-4D97-AF65-F5344CB8AC3E}">
        <p14:creationId xmlns:p14="http://schemas.microsoft.com/office/powerpoint/2010/main" val="901724674"/>
      </p:ext>
    </p:extLst>
  </p:cSld>
  <p:clrMapOvr>
    <a:masterClrMapping/>
  </p:clrMapOvr>
  <mc:AlternateContent xmlns:mc="http://schemas.openxmlformats.org/markup-compatibility/2006" xmlns:p14="http://schemas.microsoft.com/office/powerpoint/2010/main">
    <mc:Choice Requires="p14">
      <p:transition spd="slow" p14:dur="1500" advClick="0" advTm="5100">
        <p:split orient="vert"/>
      </p:transition>
    </mc:Choice>
    <mc:Fallback xmlns="">
      <p:transition xmlns:p14="http://schemas.microsoft.com/office/powerpoint/2010/main" spd="slow" advClick="0" advTm="5100">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32" y="0"/>
            <a:ext cx="8997468" cy="8402299"/>
          </a:xfrm>
          <a:prstGeom prst="rect">
            <a:avLst/>
          </a:prstGeom>
          <a:noFill/>
        </p:spPr>
        <p:txBody>
          <a:bodyPr wrap="square" rtlCol="0">
            <a:spAutoFit/>
          </a:bodyPr>
          <a:lstStyle/>
          <a:p>
            <a:pPr algn="ctr"/>
            <a:r>
              <a:rPr lang="en-US" dirty="0"/>
              <a:t>We thank the following core group of volunteers for their contribution.  </a:t>
            </a:r>
          </a:p>
          <a:p>
            <a:pPr algn="ctr"/>
            <a:r>
              <a:rPr lang="en-US" dirty="0"/>
              <a:t>Tom Cavanaugh</a:t>
            </a:r>
          </a:p>
          <a:p>
            <a:pPr algn="ctr"/>
            <a:r>
              <a:rPr lang="en-US" dirty="0"/>
              <a:t>Bob Compton, Town Common Committee</a:t>
            </a:r>
          </a:p>
          <a:p>
            <a:pPr algn="ctr"/>
            <a:r>
              <a:rPr lang="en-US" dirty="0"/>
              <a:t>Tom Cummings, Town Common Committee</a:t>
            </a:r>
          </a:p>
          <a:p>
            <a:pPr algn="ctr"/>
            <a:r>
              <a:rPr lang="en-US" dirty="0"/>
              <a:t>Bill Demotta   </a:t>
            </a:r>
          </a:p>
          <a:p>
            <a:pPr algn="ctr"/>
            <a:r>
              <a:rPr lang="en-US" dirty="0"/>
              <a:t>Cody Dickinson</a:t>
            </a:r>
          </a:p>
          <a:p>
            <a:pPr algn="ctr"/>
            <a:endParaRPr lang="en-US" dirty="0"/>
          </a:p>
          <a:p>
            <a:pPr algn="ctr"/>
            <a:r>
              <a:rPr lang="en-US" b="1" dirty="0"/>
              <a:t>A HEARTY THANKS TO</a:t>
            </a:r>
            <a:r>
              <a:rPr lang="en-US" dirty="0"/>
              <a:t>:</a:t>
            </a:r>
          </a:p>
          <a:p>
            <a:pPr algn="ctr"/>
            <a:r>
              <a:rPr lang="en-US" dirty="0"/>
              <a:t>Karl Bearor</a:t>
            </a:r>
          </a:p>
          <a:p>
            <a:pPr algn="ctr"/>
            <a:r>
              <a:rPr lang="en-US" dirty="0"/>
              <a:t>David Bearor</a:t>
            </a:r>
          </a:p>
          <a:p>
            <a:pPr algn="ctr"/>
            <a:r>
              <a:rPr lang="en-US" dirty="0"/>
              <a:t>Ian Bernett</a:t>
            </a:r>
          </a:p>
          <a:p>
            <a:pPr algn="ctr"/>
            <a:r>
              <a:rPr lang="en-US" dirty="0"/>
              <a:t>Connor Compton</a:t>
            </a:r>
          </a:p>
          <a:p>
            <a:pPr algn="ctr"/>
            <a:r>
              <a:rPr lang="en-US" dirty="0"/>
              <a:t>Kristine Dickinson </a:t>
            </a:r>
          </a:p>
          <a:p>
            <a:pPr algn="ctr"/>
            <a:r>
              <a:rPr lang="en-US" dirty="0"/>
              <a:t>Jared Fournier</a:t>
            </a:r>
          </a:p>
          <a:p>
            <a:pPr algn="ctr"/>
            <a:r>
              <a:rPr lang="en-US" dirty="0"/>
              <a:t>Chuck Gaides</a:t>
            </a:r>
          </a:p>
          <a:p>
            <a:pPr algn="ctr"/>
            <a:r>
              <a:rPr lang="en-US" dirty="0"/>
              <a:t>Aaron Gill, Town Common Committee Selectman’s Rep. </a:t>
            </a:r>
          </a:p>
          <a:p>
            <a:pPr algn="ctr"/>
            <a:r>
              <a:rPr lang="en-US" dirty="0"/>
              <a:t>Darrell Harvey</a:t>
            </a:r>
          </a:p>
          <a:p>
            <a:pPr algn="ctr"/>
            <a:r>
              <a:rPr lang="en-US" dirty="0"/>
              <a:t>Ralph LaChance, Town Common Committee</a:t>
            </a:r>
          </a:p>
          <a:p>
            <a:pPr algn="ctr"/>
            <a:r>
              <a:rPr lang="en-US" dirty="0"/>
              <a:t>Ray Petty, Town Common Committee</a:t>
            </a:r>
          </a:p>
          <a:p>
            <a:pPr algn="ctr"/>
            <a:r>
              <a:rPr lang="en-US" dirty="0"/>
              <a:t>Travis Putnam</a:t>
            </a:r>
          </a:p>
          <a:p>
            <a:pPr algn="ctr"/>
            <a:r>
              <a:rPr lang="en-US" dirty="0"/>
              <a:t>Dennis Sawyer</a:t>
            </a:r>
          </a:p>
          <a:p>
            <a:pPr algn="ctr"/>
            <a:r>
              <a:rPr lang="en-US" dirty="0"/>
              <a:t>Bryan Terry, Town Common Committee</a:t>
            </a:r>
          </a:p>
          <a:p>
            <a:pPr algn="ctr"/>
            <a:r>
              <a:rPr lang="en-US" b="1" dirty="0"/>
              <a:t>A SPECIAL THANK YOU TO THE MEMBERS OF THE DEERING HIGHWAY DEPARTMENT</a:t>
            </a:r>
          </a:p>
          <a:p>
            <a:pPr algn="ctr"/>
            <a:r>
              <a:rPr lang="en-US" dirty="0"/>
              <a:t>Brian, Mark, Darren, Alfred</a:t>
            </a:r>
          </a:p>
          <a:p>
            <a:pPr algn="ctr"/>
            <a:endParaRPr lang="en-US" dirty="0"/>
          </a:p>
          <a:p>
            <a:pPr algn="ctr"/>
            <a:endParaRPr lang="en-US" dirty="0"/>
          </a:p>
          <a:p>
            <a:endParaRPr lang="en-US" dirty="0"/>
          </a:p>
          <a:p>
            <a:endParaRPr lang="en-US" dirty="0"/>
          </a:p>
          <a:p>
            <a:endParaRPr lang="en-US" dirty="0"/>
          </a:p>
        </p:txBody>
      </p:sp>
    </p:spTree>
    <p:extLst>
      <p:ext uri="{BB962C8B-B14F-4D97-AF65-F5344CB8AC3E}">
        <p14:creationId xmlns:p14="http://schemas.microsoft.com/office/powerpoint/2010/main" val="115873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1417276804"/>
      </p:ext>
    </p:extLst>
  </p:cSld>
  <p:clrMapOvr>
    <a:masterClrMapping/>
  </p:clrMapOvr>
  <mc:AlternateContent xmlns:mc="http://schemas.openxmlformats.org/markup-compatibility/2006" xmlns:p14="http://schemas.microsoft.com/office/powerpoint/2010/main">
    <mc:Choice Requires="p14">
      <p:transition spd="slow" p14:dur="1500" advClick="0" advTm="5100">
        <p:split orient="vert"/>
      </p:transition>
    </mc:Choice>
    <mc:Fallback xmlns="">
      <p:transition xmlns:p14="http://schemas.microsoft.com/office/powerpoint/2010/main" spd="slow" advClick="0" advTm="51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0291" y="2623575"/>
            <a:ext cx="7342878" cy="3170099"/>
          </a:xfrm>
          <a:prstGeom prst="rect">
            <a:avLst/>
          </a:prstGeom>
          <a:noFill/>
        </p:spPr>
        <p:txBody>
          <a:bodyPr wrap="square" rtlCol="0">
            <a:spAutoFit/>
          </a:bodyPr>
          <a:lstStyle/>
          <a:p>
            <a:pPr algn="ctr"/>
            <a:r>
              <a:rPr lang="en-US" sz="4000" dirty="0"/>
              <a:t> The foundation hole was dug in a few short hours.</a:t>
            </a:r>
          </a:p>
          <a:p>
            <a:pPr algn="ctr"/>
            <a:r>
              <a:rPr lang="en-US" sz="4000" dirty="0"/>
              <a:t>  Crushed Stone and drainage pipe were laid under the granite foundation pieces... </a:t>
            </a:r>
          </a:p>
        </p:txBody>
      </p:sp>
      <p:sp>
        <p:nvSpPr>
          <p:cNvPr id="3" name="Rectangle 2"/>
          <p:cNvSpPr/>
          <p:nvPr/>
        </p:nvSpPr>
        <p:spPr>
          <a:xfrm>
            <a:off x="1020291" y="642876"/>
            <a:ext cx="7461328" cy="14111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363957" y="940795"/>
            <a:ext cx="6819786" cy="707886"/>
          </a:xfrm>
          <a:prstGeom prst="rect">
            <a:avLst/>
          </a:prstGeom>
          <a:noFill/>
        </p:spPr>
        <p:txBody>
          <a:bodyPr wrap="square" rtlCol="0">
            <a:spAutoFit/>
          </a:bodyPr>
          <a:lstStyle/>
          <a:p>
            <a:pPr algn="ctr"/>
            <a:r>
              <a:rPr lang="en-US" sz="4000" dirty="0"/>
              <a:t>GROUNDBREAKING</a:t>
            </a:r>
          </a:p>
        </p:txBody>
      </p:sp>
    </p:spTree>
    <p:extLst>
      <p:ext uri="{BB962C8B-B14F-4D97-AF65-F5344CB8AC3E}">
        <p14:creationId xmlns:p14="http://schemas.microsoft.com/office/powerpoint/2010/main" val="3454873494"/>
      </p:ext>
    </p:extLst>
  </p:cSld>
  <p:clrMapOvr>
    <a:masterClrMapping/>
  </p:clrMapOvr>
  <p:transition spd="slow" advClick="0" advTm="8100">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9943" y="537244"/>
            <a:ext cx="5867457" cy="6170165"/>
          </a:xfrm>
          <a:prstGeom prst="rect">
            <a:avLst/>
          </a:prstGeom>
        </p:spPr>
      </p:pic>
    </p:spTree>
    <p:extLst>
      <p:ext uri="{BB962C8B-B14F-4D97-AF65-F5344CB8AC3E}">
        <p14:creationId xmlns:p14="http://schemas.microsoft.com/office/powerpoint/2010/main" val="3998391175"/>
      </p:ext>
    </p:extLst>
  </p:cSld>
  <p:clrMapOvr>
    <a:masterClrMapping/>
  </p:clrMapOvr>
  <mc:AlternateContent xmlns:mc="http://schemas.openxmlformats.org/markup-compatibility/2006" xmlns:p14="http://schemas.microsoft.com/office/powerpoint/2010/main">
    <mc:Choice Requires="p14">
      <p:transition spd="slow" p14:dur="3400" advClick="0" advTm="5100">
        <p14:reveal/>
      </p:transition>
    </mc:Choice>
    <mc:Fallback xmlns="">
      <p:transition xmlns:p14="http://schemas.microsoft.com/office/powerpoint/2010/main" spd="slow" advClick="0" advTm="51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5188</TotalTime>
  <Words>1179</Words>
  <Application>Microsoft Office PowerPoint</Application>
  <PresentationFormat>On-screen Show (4:3)</PresentationFormat>
  <Paragraphs>124</Paragraphs>
  <Slides>60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Bookman Old Style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Compton</dc:creator>
  <cp:lastModifiedBy>McKenna, Aidan J</cp:lastModifiedBy>
  <cp:revision>84</cp:revision>
  <dcterms:created xsi:type="dcterms:W3CDTF">2018-10-02T15:00:34Z</dcterms:created>
  <dcterms:modified xsi:type="dcterms:W3CDTF">2019-05-29T15:10:34Z</dcterms:modified>
</cp:coreProperties>
</file>