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73" r:id="rId3"/>
    <p:sldId id="259" r:id="rId4"/>
    <p:sldId id="260" r:id="rId5"/>
    <p:sldId id="263" r:id="rId6"/>
    <p:sldId id="264" r:id="rId7"/>
    <p:sldId id="268" r:id="rId8"/>
    <p:sldId id="285" r:id="rId9"/>
    <p:sldId id="286" r:id="rId10"/>
    <p:sldId id="270" r:id="rId11"/>
    <p:sldId id="271" r:id="rId12"/>
    <p:sldId id="272" r:id="rId13"/>
    <p:sldId id="294" r:id="rId14"/>
    <p:sldId id="274" r:id="rId15"/>
    <p:sldId id="275" r:id="rId16"/>
    <p:sldId id="276" r:id="rId17"/>
    <p:sldId id="293" r:id="rId18"/>
    <p:sldId id="277" r:id="rId19"/>
    <p:sldId id="278" r:id="rId20"/>
    <p:sldId id="281" r:id="rId21"/>
    <p:sldId id="279" r:id="rId22"/>
    <p:sldId id="299" r:id="rId23"/>
    <p:sldId id="280" r:id="rId24"/>
    <p:sldId id="282" r:id="rId25"/>
    <p:sldId id="296" r:id="rId26"/>
    <p:sldId id="297" r:id="rId27"/>
    <p:sldId id="298" r:id="rId28"/>
    <p:sldId id="283" r:id="rId29"/>
    <p:sldId id="291" r:id="rId30"/>
    <p:sldId id="289" r:id="rId31"/>
    <p:sldId id="290" r:id="rId32"/>
    <p:sldId id="292" r:id="rId33"/>
    <p:sldId id="29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83C165-3975-5142-8273-E2E63945C00B}" type="datetimeFigureOut">
              <a:rPr lang="en-US" smtClean="0"/>
              <a:t>5/29/2019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307D2B-7ECE-A748-9998-DBEB7C574F59}" type="slidenum">
              <a:rPr lang="en-US" smtClean="0"/>
              <a:t>‹#›</a:t>
            </a:fld>
            <a:endParaRPr lang="en-US" dirty="0"/>
          </a:p>
        </p:txBody>
      </p:sp>
    </p:spTree>
    <p:extLst>
      <p:ext uri="{BB962C8B-B14F-4D97-AF65-F5344CB8AC3E}">
        <p14:creationId xmlns:p14="http://schemas.microsoft.com/office/powerpoint/2010/main" val="24219412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15DC54-89D6-3F44-88B4-83D094938448}" type="datetimeFigureOut">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E377F-C16C-5040-B134-4BB5B275E67E}" type="slidenum">
              <a:rPr lang="en-US" smtClean="0"/>
              <a:t>‹#›</a:t>
            </a:fld>
            <a:endParaRPr lang="en-US" dirty="0"/>
          </a:p>
        </p:txBody>
      </p:sp>
    </p:spTree>
    <p:extLst>
      <p:ext uri="{BB962C8B-B14F-4D97-AF65-F5344CB8AC3E}">
        <p14:creationId xmlns:p14="http://schemas.microsoft.com/office/powerpoint/2010/main" val="1159808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5DC54-89D6-3F44-88B4-83D094938448}" type="datetimeFigureOut">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E377F-C16C-5040-B134-4BB5B275E67E}" type="slidenum">
              <a:rPr lang="en-US" smtClean="0"/>
              <a:t>‹#›</a:t>
            </a:fld>
            <a:endParaRPr lang="en-US" dirty="0"/>
          </a:p>
        </p:txBody>
      </p:sp>
    </p:spTree>
    <p:extLst>
      <p:ext uri="{BB962C8B-B14F-4D97-AF65-F5344CB8AC3E}">
        <p14:creationId xmlns:p14="http://schemas.microsoft.com/office/powerpoint/2010/main" val="124644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5DC54-89D6-3F44-88B4-83D094938448}" type="datetimeFigureOut">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E377F-C16C-5040-B134-4BB5B275E67E}" type="slidenum">
              <a:rPr lang="en-US" smtClean="0"/>
              <a:t>‹#›</a:t>
            </a:fld>
            <a:endParaRPr lang="en-US" dirty="0"/>
          </a:p>
        </p:txBody>
      </p:sp>
    </p:spTree>
    <p:extLst>
      <p:ext uri="{BB962C8B-B14F-4D97-AF65-F5344CB8AC3E}">
        <p14:creationId xmlns:p14="http://schemas.microsoft.com/office/powerpoint/2010/main" val="155646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5DC54-89D6-3F44-88B4-83D094938448}" type="datetimeFigureOut">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E377F-C16C-5040-B134-4BB5B275E67E}" type="slidenum">
              <a:rPr lang="en-US" smtClean="0"/>
              <a:t>‹#›</a:t>
            </a:fld>
            <a:endParaRPr lang="en-US" dirty="0"/>
          </a:p>
        </p:txBody>
      </p:sp>
    </p:spTree>
    <p:extLst>
      <p:ext uri="{BB962C8B-B14F-4D97-AF65-F5344CB8AC3E}">
        <p14:creationId xmlns:p14="http://schemas.microsoft.com/office/powerpoint/2010/main" val="396659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5DC54-89D6-3F44-88B4-83D094938448}" type="datetimeFigureOut">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E377F-C16C-5040-B134-4BB5B275E67E}" type="slidenum">
              <a:rPr lang="en-US" smtClean="0"/>
              <a:t>‹#›</a:t>
            </a:fld>
            <a:endParaRPr lang="en-US" dirty="0"/>
          </a:p>
        </p:txBody>
      </p:sp>
    </p:spTree>
    <p:extLst>
      <p:ext uri="{BB962C8B-B14F-4D97-AF65-F5344CB8AC3E}">
        <p14:creationId xmlns:p14="http://schemas.microsoft.com/office/powerpoint/2010/main" val="181420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15DC54-89D6-3F44-88B4-83D094938448}" type="datetimeFigureOut">
              <a:rPr lang="en-US" smtClean="0"/>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E377F-C16C-5040-B134-4BB5B275E67E}" type="slidenum">
              <a:rPr lang="en-US" smtClean="0"/>
              <a:t>‹#›</a:t>
            </a:fld>
            <a:endParaRPr lang="en-US" dirty="0"/>
          </a:p>
        </p:txBody>
      </p:sp>
    </p:spTree>
    <p:extLst>
      <p:ext uri="{BB962C8B-B14F-4D97-AF65-F5344CB8AC3E}">
        <p14:creationId xmlns:p14="http://schemas.microsoft.com/office/powerpoint/2010/main" val="130226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15DC54-89D6-3F44-88B4-83D094938448}" type="datetimeFigureOut">
              <a:rPr lang="en-US" smtClean="0"/>
              <a:t>5/29/2019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4E377F-C16C-5040-B134-4BB5B275E67E}" type="slidenum">
              <a:rPr lang="en-US" smtClean="0"/>
              <a:t>‹#›</a:t>
            </a:fld>
            <a:endParaRPr lang="en-US" dirty="0"/>
          </a:p>
        </p:txBody>
      </p:sp>
    </p:spTree>
    <p:extLst>
      <p:ext uri="{BB962C8B-B14F-4D97-AF65-F5344CB8AC3E}">
        <p14:creationId xmlns:p14="http://schemas.microsoft.com/office/powerpoint/2010/main" val="178905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15DC54-89D6-3F44-88B4-83D094938448}" type="datetimeFigureOut">
              <a:rPr lang="en-US" smtClean="0"/>
              <a:t>5/29/2019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4E377F-C16C-5040-B134-4BB5B275E67E}" type="slidenum">
              <a:rPr lang="en-US" smtClean="0"/>
              <a:t>‹#›</a:t>
            </a:fld>
            <a:endParaRPr lang="en-US" dirty="0"/>
          </a:p>
        </p:txBody>
      </p:sp>
    </p:spTree>
    <p:extLst>
      <p:ext uri="{BB962C8B-B14F-4D97-AF65-F5344CB8AC3E}">
        <p14:creationId xmlns:p14="http://schemas.microsoft.com/office/powerpoint/2010/main" val="274257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5DC54-89D6-3F44-88B4-83D094938448}" type="datetimeFigureOut">
              <a:rPr lang="en-US" smtClean="0"/>
              <a:t>5/29/2019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4E377F-C16C-5040-B134-4BB5B275E67E}" type="slidenum">
              <a:rPr lang="en-US" smtClean="0"/>
              <a:t>‹#›</a:t>
            </a:fld>
            <a:endParaRPr lang="en-US" dirty="0"/>
          </a:p>
        </p:txBody>
      </p:sp>
    </p:spTree>
    <p:extLst>
      <p:ext uri="{BB962C8B-B14F-4D97-AF65-F5344CB8AC3E}">
        <p14:creationId xmlns:p14="http://schemas.microsoft.com/office/powerpoint/2010/main" val="132383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15DC54-89D6-3F44-88B4-83D094938448}" type="datetimeFigureOut">
              <a:rPr lang="en-US" smtClean="0"/>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E377F-C16C-5040-B134-4BB5B275E67E}" type="slidenum">
              <a:rPr lang="en-US" smtClean="0"/>
              <a:t>‹#›</a:t>
            </a:fld>
            <a:endParaRPr lang="en-US" dirty="0"/>
          </a:p>
        </p:txBody>
      </p:sp>
    </p:spTree>
    <p:extLst>
      <p:ext uri="{BB962C8B-B14F-4D97-AF65-F5344CB8AC3E}">
        <p14:creationId xmlns:p14="http://schemas.microsoft.com/office/powerpoint/2010/main" val="340568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15DC54-89D6-3F44-88B4-83D094938448}" type="datetimeFigureOut">
              <a:rPr lang="en-US" smtClean="0"/>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E377F-C16C-5040-B134-4BB5B275E67E}" type="slidenum">
              <a:rPr lang="en-US" smtClean="0"/>
              <a:t>‹#›</a:t>
            </a:fld>
            <a:endParaRPr lang="en-US" dirty="0"/>
          </a:p>
        </p:txBody>
      </p:sp>
    </p:spTree>
    <p:extLst>
      <p:ext uri="{BB962C8B-B14F-4D97-AF65-F5344CB8AC3E}">
        <p14:creationId xmlns:p14="http://schemas.microsoft.com/office/powerpoint/2010/main" val="3465553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5DC54-89D6-3F44-88B4-83D094938448}" type="datetimeFigureOut">
              <a:rPr lang="en-US" smtClean="0"/>
              <a:t>5/29/2019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E377F-C16C-5040-B134-4BB5B275E67E}" type="slidenum">
              <a:rPr lang="en-US" smtClean="0"/>
              <a:t>‹#›</a:t>
            </a:fld>
            <a:endParaRPr lang="en-US" dirty="0"/>
          </a:p>
        </p:txBody>
      </p:sp>
    </p:spTree>
    <p:extLst>
      <p:ext uri="{BB962C8B-B14F-4D97-AF65-F5344CB8AC3E}">
        <p14:creationId xmlns:p14="http://schemas.microsoft.com/office/powerpoint/2010/main" val="3745623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Report of the </a:t>
            </a:r>
            <a:br>
              <a:rPr lang="en-US" dirty="0"/>
            </a:br>
            <a:r>
              <a:rPr lang="en-US" dirty="0"/>
              <a:t>Town Common Committee</a:t>
            </a:r>
            <a:br>
              <a:rPr lang="en-US" dirty="0"/>
            </a:br>
            <a:br>
              <a:rPr lang="en-US" dirty="0"/>
            </a:br>
            <a:r>
              <a:rPr lang="en-US" dirty="0"/>
              <a:t> </a:t>
            </a:r>
            <a:br>
              <a:rPr lang="en-US" dirty="0"/>
            </a:br>
            <a:endParaRPr lang="en-US" dirty="0"/>
          </a:p>
        </p:txBody>
      </p:sp>
      <p:sp>
        <p:nvSpPr>
          <p:cNvPr id="3" name="Subtitle 2"/>
          <p:cNvSpPr>
            <a:spLocks noGrp="1"/>
          </p:cNvSpPr>
          <p:nvPr>
            <p:ph type="subTitle" idx="1"/>
          </p:nvPr>
        </p:nvSpPr>
        <p:spPr/>
        <p:txBody>
          <a:bodyPr/>
          <a:lstStyle/>
          <a:p>
            <a:r>
              <a:rPr lang="en-US" dirty="0"/>
              <a:t>Presented to the Selectmen of Deering, NH</a:t>
            </a:r>
          </a:p>
          <a:p>
            <a:r>
              <a:rPr lang="en-US" dirty="0"/>
              <a:t>December 2017</a:t>
            </a:r>
          </a:p>
        </p:txBody>
      </p:sp>
    </p:spTree>
    <p:extLst>
      <p:ext uri="{BB962C8B-B14F-4D97-AF65-F5344CB8AC3E}">
        <p14:creationId xmlns:p14="http://schemas.microsoft.com/office/powerpoint/2010/main" val="331860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990" y="566316"/>
            <a:ext cx="6951328" cy="4031873"/>
          </a:xfrm>
          <a:prstGeom prst="rect">
            <a:avLst/>
          </a:prstGeom>
          <a:noFill/>
        </p:spPr>
        <p:txBody>
          <a:bodyPr wrap="square" rtlCol="0">
            <a:spAutoFit/>
          </a:bodyPr>
          <a:lstStyle/>
          <a:p>
            <a:pPr marL="285750" indent="-285750">
              <a:buFont typeface="Arial"/>
              <a:buChar char="•"/>
            </a:pPr>
            <a:r>
              <a:rPr lang="en-US" sz="3200" dirty="0"/>
              <a:t>The following suggestions represent improvements that could be made to the Hotel Lot with only modest expenditures.</a:t>
            </a:r>
          </a:p>
          <a:p>
            <a:r>
              <a:rPr lang="en-US" sz="3200" dirty="0"/>
              <a:t>  </a:t>
            </a:r>
          </a:p>
          <a:p>
            <a:pPr algn="ctr"/>
            <a:r>
              <a:rPr lang="en-US" sz="3200" dirty="0"/>
              <a:t>  Some of these ideas are presented in a    form so that they can be expanded or  enhanced in the future.</a:t>
            </a:r>
          </a:p>
        </p:txBody>
      </p:sp>
    </p:spTree>
    <p:extLst>
      <p:ext uri="{BB962C8B-B14F-4D97-AF65-F5344CB8AC3E}">
        <p14:creationId xmlns:p14="http://schemas.microsoft.com/office/powerpoint/2010/main" val="3518569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0878" y="634960"/>
            <a:ext cx="7878172" cy="369332"/>
          </a:xfrm>
          <a:prstGeom prst="rect">
            <a:avLst/>
          </a:prstGeom>
          <a:noFill/>
        </p:spPr>
        <p:txBody>
          <a:bodyPr wrap="square" rtlCol="0">
            <a:spAutoFit/>
          </a:bodyPr>
          <a:lstStyle/>
          <a:p>
            <a:r>
              <a:rPr lang="en-US" b="1" dirty="0"/>
              <a:t>HOTEL LOT EXPANDED PARKING- up to 7 spaces for head in parking</a:t>
            </a:r>
          </a:p>
        </p:txBody>
      </p:sp>
      <p:pic>
        <p:nvPicPr>
          <p:cNvPr id="3" name="Picture 2" descr="Hotel Lot Parki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46300" y="0"/>
            <a:ext cx="4849683" cy="6858000"/>
          </a:xfrm>
          <a:prstGeom prst="rect">
            <a:avLst/>
          </a:prstGeom>
        </p:spPr>
      </p:pic>
    </p:spTree>
    <p:extLst>
      <p:ext uri="{BB962C8B-B14F-4D97-AF65-F5344CB8AC3E}">
        <p14:creationId xmlns:p14="http://schemas.microsoft.com/office/powerpoint/2010/main" val="3434188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extLst>
              <a:ext uri="{28A0092B-C50C-407E-A947-70E740481C1C}">
                <a14:useLocalDpi xmlns:a14="http://schemas.microsoft.com/office/drawing/2010/main" val="0"/>
              </a:ext>
            </a:extLst>
          </a:blip>
          <a:srcRect l="565" b="56951"/>
          <a:stretch/>
        </p:blipFill>
        <p:spPr bwMode="auto">
          <a:xfrm>
            <a:off x="1844357" y="1759267"/>
            <a:ext cx="5455285" cy="3339465"/>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858189" y="463349"/>
            <a:ext cx="7174457" cy="1231106"/>
          </a:xfrm>
          <a:prstGeom prst="rect">
            <a:avLst/>
          </a:prstGeom>
          <a:noFill/>
        </p:spPr>
        <p:txBody>
          <a:bodyPr wrap="square" rtlCol="0">
            <a:spAutoFit/>
          </a:bodyPr>
          <a:lstStyle/>
          <a:p>
            <a:r>
              <a:rPr lang="en-US" dirty="0"/>
              <a:t>HOTEL LOT EXPANDED PARKING AREA IDEA:</a:t>
            </a:r>
          </a:p>
          <a:p>
            <a:r>
              <a:rPr lang="en-US" dirty="0"/>
              <a:t>40’-50’ of 18” culvert pipe, 30 cu. yards Road Base, 15 cu. yards 2” minus</a:t>
            </a:r>
          </a:p>
          <a:p>
            <a:r>
              <a:rPr lang="en-US" sz="2000" b="1" dirty="0"/>
              <a:t>Est. Materials Cost $1000 - $1500  </a:t>
            </a:r>
            <a:r>
              <a:rPr lang="en-US" dirty="0"/>
              <a:t>(using Town equipment to excavate and truck material) </a:t>
            </a:r>
          </a:p>
        </p:txBody>
      </p:sp>
      <p:cxnSp>
        <p:nvCxnSpPr>
          <p:cNvPr id="5" name="Straight Connector 4"/>
          <p:cNvCxnSpPr/>
          <p:nvPr/>
        </p:nvCxnSpPr>
        <p:spPr>
          <a:xfrm>
            <a:off x="2768600" y="3619500"/>
            <a:ext cx="8636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768600" y="3619500"/>
            <a:ext cx="1143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882900" y="3924300"/>
            <a:ext cx="749300" cy="165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632200" y="3924300"/>
            <a:ext cx="0" cy="1651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392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318" y="875216"/>
            <a:ext cx="6436415" cy="4801315"/>
          </a:xfrm>
          <a:prstGeom prst="rect">
            <a:avLst/>
          </a:prstGeom>
          <a:noFill/>
        </p:spPr>
        <p:txBody>
          <a:bodyPr wrap="square" rtlCol="0">
            <a:spAutoFit/>
          </a:bodyPr>
          <a:lstStyle/>
          <a:p>
            <a:r>
              <a:rPr lang="en-US" dirty="0"/>
              <a:t>Committee members looked at several town common structures of surrounding towns.  </a:t>
            </a:r>
          </a:p>
          <a:p>
            <a:r>
              <a:rPr lang="en-US" dirty="0"/>
              <a:t>Many had Gazebos with a common theme...they are located on a flat landscape.</a:t>
            </a:r>
          </a:p>
          <a:p>
            <a:endParaRPr lang="en-US" dirty="0"/>
          </a:p>
          <a:p>
            <a:r>
              <a:rPr lang="en-US" dirty="0"/>
              <a:t>The Committee chose a rectangular shaped bandstand for several reasons:</a:t>
            </a:r>
          </a:p>
          <a:p>
            <a:pPr marL="285750" indent="-285750">
              <a:buFont typeface="Arial"/>
              <a:buChar char="•"/>
            </a:pPr>
            <a:r>
              <a:rPr lang="en-US" dirty="0"/>
              <a:t>Overall functionality </a:t>
            </a:r>
          </a:p>
          <a:p>
            <a:pPr marL="285750" indent="-285750">
              <a:buFont typeface="Arial"/>
              <a:buChar char="•"/>
            </a:pPr>
            <a:r>
              <a:rPr lang="en-US" dirty="0"/>
              <a:t>Ability to meld into the slope of the Hotel Lot</a:t>
            </a:r>
          </a:p>
          <a:p>
            <a:pPr marL="285750" indent="-285750">
              <a:buFont typeface="Arial"/>
              <a:buChar char="•"/>
            </a:pPr>
            <a:r>
              <a:rPr lang="en-US" dirty="0"/>
              <a:t>To showcase a granite foundation on the lower slope </a:t>
            </a:r>
          </a:p>
          <a:p>
            <a:pPr marL="285750" indent="-285750">
              <a:buFont typeface="Arial"/>
              <a:buChar char="•"/>
            </a:pPr>
            <a:r>
              <a:rPr lang="en-US" dirty="0"/>
              <a:t>It is in keeping with the architectural standard of the Town Center.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0860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8189" y="514833"/>
            <a:ext cx="7037147" cy="369332"/>
          </a:xfrm>
          <a:prstGeom prst="rect">
            <a:avLst/>
          </a:prstGeom>
          <a:noFill/>
        </p:spPr>
        <p:txBody>
          <a:bodyPr wrap="square" rtlCol="0">
            <a:spAutoFit/>
          </a:bodyPr>
          <a:lstStyle/>
          <a:p>
            <a:pPr algn="ctr"/>
            <a:r>
              <a:rPr lang="en-US" dirty="0"/>
              <a:t>HOTEL LOT BANDSTAND</a:t>
            </a:r>
          </a:p>
        </p:txBody>
      </p:sp>
      <p:pic>
        <p:nvPicPr>
          <p:cNvPr id="3" name="Picture 2" descr="Hotel Lot Bandstand front view.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46300" y="0"/>
            <a:ext cx="4849683" cy="6858000"/>
          </a:xfrm>
          <a:prstGeom prst="rect">
            <a:avLst/>
          </a:prstGeom>
        </p:spPr>
      </p:pic>
      <p:cxnSp>
        <p:nvCxnSpPr>
          <p:cNvPr id="5" name="Straight Connector 4"/>
          <p:cNvCxnSpPr/>
          <p:nvPr/>
        </p:nvCxnSpPr>
        <p:spPr>
          <a:xfrm>
            <a:off x="1870851" y="3672473"/>
            <a:ext cx="326112" cy="926699"/>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544740" y="4032856"/>
            <a:ext cx="858188" cy="369332"/>
          </a:xfrm>
          <a:prstGeom prst="rect">
            <a:avLst/>
          </a:prstGeom>
          <a:noFill/>
        </p:spPr>
        <p:txBody>
          <a:bodyPr wrap="square" rtlCol="0">
            <a:spAutoFit/>
          </a:bodyPr>
          <a:lstStyle/>
          <a:p>
            <a:r>
              <a:rPr lang="en-US" dirty="0"/>
              <a:t>12-14’</a:t>
            </a:r>
          </a:p>
        </p:txBody>
      </p:sp>
      <p:cxnSp>
        <p:nvCxnSpPr>
          <p:cNvPr id="8" name="Straight Connector 7"/>
          <p:cNvCxnSpPr/>
          <p:nvPr/>
        </p:nvCxnSpPr>
        <p:spPr>
          <a:xfrm>
            <a:off x="2402928" y="5062521"/>
            <a:ext cx="3707375"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256616" y="5062521"/>
            <a:ext cx="635059" cy="369332"/>
          </a:xfrm>
          <a:prstGeom prst="rect">
            <a:avLst/>
          </a:prstGeom>
          <a:noFill/>
        </p:spPr>
        <p:txBody>
          <a:bodyPr wrap="square" rtlCol="0">
            <a:spAutoFit/>
          </a:bodyPr>
          <a:lstStyle/>
          <a:p>
            <a:r>
              <a:rPr lang="en-US" dirty="0"/>
              <a:t>18’</a:t>
            </a:r>
          </a:p>
        </p:txBody>
      </p:sp>
      <p:sp>
        <p:nvSpPr>
          <p:cNvPr id="20" name="TextBox 19"/>
          <p:cNvSpPr txBox="1"/>
          <p:nvPr/>
        </p:nvSpPr>
        <p:spPr>
          <a:xfrm>
            <a:off x="3861849" y="5853842"/>
            <a:ext cx="2076816" cy="646331"/>
          </a:xfrm>
          <a:prstGeom prst="rect">
            <a:avLst/>
          </a:prstGeom>
          <a:noFill/>
        </p:spPr>
        <p:txBody>
          <a:bodyPr wrap="square" rtlCol="0">
            <a:spAutoFit/>
          </a:bodyPr>
          <a:lstStyle/>
          <a:p>
            <a:r>
              <a:rPr lang="en-US" dirty="0"/>
              <a:t>As viewed from Gregg Hill Road</a:t>
            </a:r>
          </a:p>
        </p:txBody>
      </p:sp>
    </p:spTree>
    <p:extLst>
      <p:ext uri="{BB962C8B-B14F-4D97-AF65-F5344CB8AC3E}">
        <p14:creationId xmlns:p14="http://schemas.microsoft.com/office/powerpoint/2010/main" val="366841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405" y="617799"/>
            <a:ext cx="8118464" cy="646331"/>
          </a:xfrm>
          <a:prstGeom prst="rect">
            <a:avLst/>
          </a:prstGeom>
          <a:noFill/>
        </p:spPr>
        <p:txBody>
          <a:bodyPr wrap="square" rtlCol="0">
            <a:spAutoFit/>
          </a:bodyPr>
          <a:lstStyle/>
          <a:p>
            <a:r>
              <a:rPr lang="en-US" dirty="0"/>
              <a:t>What better idea to promote community than to have the community build its own bandstand?  </a:t>
            </a:r>
          </a:p>
        </p:txBody>
      </p:sp>
      <p:pic>
        <p:nvPicPr>
          <p:cNvPr id="4" name="Picture 3" descr="Hotel Lot Bandstand side view.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589036" y="63281"/>
            <a:ext cx="3964212" cy="6858000"/>
          </a:xfrm>
          <a:prstGeom prst="rect">
            <a:avLst/>
          </a:prstGeom>
        </p:spPr>
      </p:pic>
      <p:sp>
        <p:nvSpPr>
          <p:cNvPr id="5" name="TextBox 4"/>
          <p:cNvSpPr txBox="1"/>
          <p:nvPr/>
        </p:nvSpPr>
        <p:spPr>
          <a:xfrm>
            <a:off x="1287283" y="5731804"/>
            <a:ext cx="6712859" cy="369332"/>
          </a:xfrm>
          <a:prstGeom prst="rect">
            <a:avLst/>
          </a:prstGeom>
          <a:noFill/>
        </p:spPr>
        <p:txBody>
          <a:bodyPr wrap="square" rtlCol="0">
            <a:spAutoFit/>
          </a:bodyPr>
          <a:lstStyle/>
          <a:p>
            <a:pPr algn="ctr"/>
            <a:r>
              <a:rPr lang="en-US" b="1" dirty="0"/>
              <a:t>SIDE VIEW from Rte 149</a:t>
            </a:r>
          </a:p>
        </p:txBody>
      </p:sp>
      <p:sp>
        <p:nvSpPr>
          <p:cNvPr id="6" name="Left Arrow 5"/>
          <p:cNvSpPr/>
          <p:nvPr/>
        </p:nvSpPr>
        <p:spPr>
          <a:xfrm>
            <a:off x="1142141" y="4993877"/>
            <a:ext cx="574236" cy="22309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939506" y="4993877"/>
            <a:ext cx="944008" cy="369332"/>
          </a:xfrm>
          <a:prstGeom prst="rect">
            <a:avLst/>
          </a:prstGeom>
          <a:noFill/>
        </p:spPr>
        <p:txBody>
          <a:bodyPr wrap="square" rtlCol="0">
            <a:spAutoFit/>
          </a:bodyPr>
          <a:lstStyle/>
          <a:p>
            <a:r>
              <a:rPr lang="en-US" dirty="0"/>
              <a:t>North</a:t>
            </a:r>
          </a:p>
        </p:txBody>
      </p:sp>
      <p:cxnSp>
        <p:nvCxnSpPr>
          <p:cNvPr id="9" name="Straight Connector 8"/>
          <p:cNvCxnSpPr/>
          <p:nvPr/>
        </p:nvCxnSpPr>
        <p:spPr>
          <a:xfrm>
            <a:off x="2883514" y="4993877"/>
            <a:ext cx="1973834"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535737" y="4719299"/>
            <a:ext cx="1098482" cy="369332"/>
          </a:xfrm>
          <a:prstGeom prst="rect">
            <a:avLst/>
          </a:prstGeom>
          <a:noFill/>
        </p:spPr>
        <p:txBody>
          <a:bodyPr wrap="square" rtlCol="0">
            <a:spAutoFit/>
          </a:bodyPr>
          <a:lstStyle/>
          <a:p>
            <a:r>
              <a:rPr lang="en-US" dirty="0"/>
              <a:t>12-14’</a:t>
            </a:r>
          </a:p>
        </p:txBody>
      </p:sp>
      <p:cxnSp>
        <p:nvCxnSpPr>
          <p:cNvPr id="12" name="Straight Arrow Connector 11"/>
          <p:cNvCxnSpPr/>
          <p:nvPr/>
        </p:nvCxnSpPr>
        <p:spPr>
          <a:xfrm>
            <a:off x="5217787" y="3020352"/>
            <a:ext cx="0" cy="120127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217787" y="3518023"/>
            <a:ext cx="497749"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2487025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tel Lot Bandstand REAR view.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46300" y="0"/>
            <a:ext cx="4849683" cy="6858000"/>
          </a:xfrm>
          <a:prstGeom prst="rect">
            <a:avLst/>
          </a:prstGeom>
        </p:spPr>
      </p:pic>
      <p:cxnSp>
        <p:nvCxnSpPr>
          <p:cNvPr id="4" name="Straight Arrow Connector 3"/>
          <p:cNvCxnSpPr/>
          <p:nvPr/>
        </p:nvCxnSpPr>
        <p:spPr>
          <a:xfrm>
            <a:off x="2420092" y="4856588"/>
            <a:ext cx="3432755" cy="3432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724539" y="5011038"/>
            <a:ext cx="600732" cy="369332"/>
          </a:xfrm>
          <a:prstGeom prst="rect">
            <a:avLst/>
          </a:prstGeom>
          <a:noFill/>
        </p:spPr>
        <p:txBody>
          <a:bodyPr wrap="square" rtlCol="0">
            <a:spAutoFit/>
          </a:bodyPr>
          <a:lstStyle/>
          <a:p>
            <a:r>
              <a:rPr lang="en-US" dirty="0"/>
              <a:t>18’</a:t>
            </a:r>
          </a:p>
        </p:txBody>
      </p:sp>
      <p:cxnSp>
        <p:nvCxnSpPr>
          <p:cNvPr id="7" name="Straight Arrow Connector 6"/>
          <p:cNvCxnSpPr/>
          <p:nvPr/>
        </p:nvCxnSpPr>
        <p:spPr>
          <a:xfrm>
            <a:off x="1733541" y="4152983"/>
            <a:ext cx="326112" cy="44618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42141" y="4461883"/>
            <a:ext cx="917512" cy="369332"/>
          </a:xfrm>
          <a:prstGeom prst="rect">
            <a:avLst/>
          </a:prstGeom>
          <a:noFill/>
        </p:spPr>
        <p:txBody>
          <a:bodyPr wrap="square" rtlCol="0">
            <a:spAutoFit/>
          </a:bodyPr>
          <a:lstStyle/>
          <a:p>
            <a:r>
              <a:rPr lang="en-US" dirty="0"/>
              <a:t>12-14’</a:t>
            </a:r>
          </a:p>
        </p:txBody>
      </p:sp>
      <p:sp>
        <p:nvSpPr>
          <p:cNvPr id="3" name="TextBox 2"/>
          <p:cNvSpPr txBox="1"/>
          <p:nvPr/>
        </p:nvSpPr>
        <p:spPr>
          <a:xfrm>
            <a:off x="1473200" y="6079067"/>
            <a:ext cx="5909733" cy="369332"/>
          </a:xfrm>
          <a:prstGeom prst="rect">
            <a:avLst/>
          </a:prstGeom>
          <a:noFill/>
        </p:spPr>
        <p:txBody>
          <a:bodyPr wrap="square" rtlCol="0">
            <a:spAutoFit/>
          </a:bodyPr>
          <a:lstStyle/>
          <a:p>
            <a:r>
              <a:rPr lang="en-US" dirty="0"/>
              <a:t>As viewed from the high end of the slope on the Hotel Lot</a:t>
            </a:r>
          </a:p>
        </p:txBody>
      </p:sp>
    </p:spTree>
    <p:extLst>
      <p:ext uri="{BB962C8B-B14F-4D97-AF65-F5344CB8AC3E}">
        <p14:creationId xmlns:p14="http://schemas.microsoft.com/office/powerpoint/2010/main" val="4089794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of town commo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46300" y="-34051"/>
            <a:ext cx="4849683" cy="6858000"/>
          </a:xfrm>
          <a:prstGeom prst="rect">
            <a:avLst/>
          </a:prstGeom>
          <a:ln>
            <a:solidFill>
              <a:schemeClr val="tx1"/>
            </a:solidFill>
            <a:prstDash val="sysDash"/>
          </a:ln>
        </p:spPr>
      </p:pic>
      <p:sp>
        <p:nvSpPr>
          <p:cNvPr id="13" name="Rectangle 12"/>
          <p:cNvSpPr/>
          <p:nvPr/>
        </p:nvSpPr>
        <p:spPr>
          <a:xfrm>
            <a:off x="6093139" y="3123317"/>
            <a:ext cx="343276" cy="3947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6608053" y="2745775"/>
            <a:ext cx="429094" cy="3775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037147" y="2282425"/>
            <a:ext cx="1458921" cy="1200329"/>
          </a:xfrm>
          <a:prstGeom prst="rect">
            <a:avLst/>
          </a:prstGeom>
          <a:noFill/>
        </p:spPr>
        <p:txBody>
          <a:bodyPr wrap="square" rtlCol="0">
            <a:spAutoFit/>
          </a:bodyPr>
          <a:lstStyle/>
          <a:p>
            <a:r>
              <a:rPr lang="en-US" dirty="0"/>
              <a:t>Rough location of proposed bandstand</a:t>
            </a:r>
          </a:p>
        </p:txBody>
      </p:sp>
      <p:cxnSp>
        <p:nvCxnSpPr>
          <p:cNvPr id="15" name="Straight Connector 14"/>
          <p:cNvCxnSpPr/>
          <p:nvPr/>
        </p:nvCxnSpPr>
        <p:spPr>
          <a:xfrm>
            <a:off x="5749864" y="1716109"/>
            <a:ext cx="257457"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526735" y="1510176"/>
            <a:ext cx="926844" cy="369332"/>
          </a:xfrm>
          <a:prstGeom prst="rect">
            <a:avLst/>
          </a:prstGeom>
          <a:noFill/>
        </p:spPr>
        <p:txBody>
          <a:bodyPr wrap="square" rtlCol="0">
            <a:spAutoFit/>
          </a:bodyPr>
          <a:lstStyle/>
          <a:p>
            <a:r>
              <a:rPr lang="en-US" dirty="0"/>
              <a:t>parking</a:t>
            </a:r>
          </a:p>
        </p:txBody>
      </p:sp>
      <p:cxnSp>
        <p:nvCxnSpPr>
          <p:cNvPr id="39" name="Straight Connector 38"/>
          <p:cNvCxnSpPr/>
          <p:nvPr/>
        </p:nvCxnSpPr>
        <p:spPr>
          <a:xfrm flipH="1">
            <a:off x="5801354" y="2443359"/>
            <a:ext cx="188802" cy="0"/>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436415" y="1879508"/>
            <a:ext cx="2059653" cy="369332"/>
          </a:xfrm>
          <a:prstGeom prst="rect">
            <a:avLst/>
          </a:prstGeom>
          <a:noFill/>
        </p:spPr>
        <p:txBody>
          <a:bodyPr wrap="square" rtlCol="0">
            <a:spAutoFit/>
          </a:bodyPr>
          <a:lstStyle/>
          <a:p>
            <a:r>
              <a:rPr lang="en-US" dirty="0"/>
              <a:t>Belleview hotel site</a:t>
            </a:r>
          </a:p>
        </p:txBody>
      </p:sp>
      <p:cxnSp>
        <p:nvCxnSpPr>
          <p:cNvPr id="43" name="Straight Arrow Connector 42"/>
          <p:cNvCxnSpPr/>
          <p:nvPr/>
        </p:nvCxnSpPr>
        <p:spPr>
          <a:xfrm flipH="1">
            <a:off x="6161795" y="2248840"/>
            <a:ext cx="738042" cy="1945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5526736" y="1879508"/>
            <a:ext cx="128997" cy="660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5655733" y="1803400"/>
            <a:ext cx="145621" cy="76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526735" y="2539841"/>
            <a:ext cx="12899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5655733" y="1803400"/>
            <a:ext cx="145621" cy="736441"/>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801354" y="2539842"/>
            <a:ext cx="205967" cy="8466"/>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5801354" y="2443359"/>
            <a:ext cx="0" cy="104949"/>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5990156" y="2443359"/>
            <a:ext cx="0" cy="96482"/>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41" idx="1"/>
          </p:cNvCxnSpPr>
          <p:nvPr/>
        </p:nvCxnSpPr>
        <p:spPr>
          <a:xfrm flipH="1">
            <a:off x="5990156" y="2064174"/>
            <a:ext cx="446259" cy="101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3776133" y="1716109"/>
            <a:ext cx="338667" cy="5663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2946400" y="1716109"/>
            <a:ext cx="448733" cy="7272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3395133" y="1879508"/>
            <a:ext cx="381000" cy="369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3175000" y="1964267"/>
            <a:ext cx="821267" cy="230832"/>
          </a:xfrm>
          <a:prstGeom prst="rect">
            <a:avLst/>
          </a:prstGeom>
          <a:noFill/>
        </p:spPr>
        <p:txBody>
          <a:bodyPr wrap="square" rtlCol="0">
            <a:spAutoFit/>
          </a:bodyPr>
          <a:lstStyle/>
          <a:p>
            <a:r>
              <a:rPr lang="en-US" sz="900" dirty="0"/>
              <a:t>Church</a:t>
            </a:r>
          </a:p>
        </p:txBody>
      </p:sp>
      <p:sp>
        <p:nvSpPr>
          <p:cNvPr id="75" name="Rectangle 74"/>
          <p:cNvSpPr/>
          <p:nvPr/>
        </p:nvSpPr>
        <p:spPr>
          <a:xfrm>
            <a:off x="1549400" y="3242733"/>
            <a:ext cx="1075267" cy="677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1744133" y="3420533"/>
            <a:ext cx="728134" cy="230832"/>
          </a:xfrm>
          <a:prstGeom prst="rect">
            <a:avLst/>
          </a:prstGeom>
          <a:noFill/>
        </p:spPr>
        <p:txBody>
          <a:bodyPr wrap="square" rtlCol="0">
            <a:spAutoFit/>
          </a:bodyPr>
          <a:lstStyle/>
          <a:p>
            <a:r>
              <a:rPr lang="en-US" sz="900" dirty="0"/>
              <a:t>Town Hall</a:t>
            </a:r>
          </a:p>
        </p:txBody>
      </p:sp>
    </p:spTree>
    <p:extLst>
      <p:ext uri="{BB962C8B-B14F-4D97-AF65-F5344CB8AC3E}">
        <p14:creationId xmlns:p14="http://schemas.microsoft.com/office/powerpoint/2010/main" val="2972284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913" y="394705"/>
            <a:ext cx="8118465" cy="2308324"/>
          </a:xfrm>
          <a:prstGeom prst="rect">
            <a:avLst/>
          </a:prstGeom>
          <a:noFill/>
          <a:ln>
            <a:solidFill>
              <a:schemeClr val="tx1"/>
            </a:solidFill>
            <a:prstDash val="solid"/>
          </a:ln>
        </p:spPr>
        <p:txBody>
          <a:bodyPr wrap="square" rtlCol="0">
            <a:spAutoFit/>
          </a:bodyPr>
          <a:lstStyle/>
          <a:p>
            <a:pPr algn="ctr"/>
            <a:r>
              <a:rPr lang="en-US" dirty="0"/>
              <a:t>Bandstand Details</a:t>
            </a:r>
          </a:p>
          <a:p>
            <a:pPr marL="285750" indent="-285750" algn="ctr">
              <a:buFont typeface="Wingdings" charset="2"/>
              <a:buChar char="u"/>
            </a:pPr>
            <a:r>
              <a:rPr lang="en-US" dirty="0"/>
              <a:t>PVC or Composite decking and handrail</a:t>
            </a:r>
          </a:p>
          <a:p>
            <a:pPr marL="285750" indent="-285750" algn="ctr">
              <a:buFont typeface="Wingdings" charset="2"/>
              <a:buChar char="u"/>
            </a:pPr>
            <a:r>
              <a:rPr lang="en-US" dirty="0"/>
              <a:t>Pressure treated 6x6 posts and beams shrouded w/Versatex</a:t>
            </a:r>
          </a:p>
          <a:p>
            <a:pPr marL="285750" indent="-285750" algn="ctr">
              <a:buFont typeface="Wingdings" charset="2"/>
              <a:buChar char="u"/>
            </a:pPr>
            <a:r>
              <a:rPr lang="en-US" dirty="0"/>
              <a:t>Pressure treated 2x10 joists 12” O.C.</a:t>
            </a:r>
          </a:p>
          <a:p>
            <a:pPr marL="285750" indent="-285750" algn="ctr">
              <a:buFont typeface="Wingdings" charset="2"/>
              <a:buChar char="u"/>
            </a:pPr>
            <a:r>
              <a:rPr lang="en-US" dirty="0"/>
              <a:t>Manufactured wood trim</a:t>
            </a:r>
          </a:p>
          <a:p>
            <a:pPr marL="285750" indent="-285750" algn="ctr">
              <a:buFont typeface="Wingdings" charset="2"/>
              <a:buChar char="u"/>
            </a:pPr>
            <a:r>
              <a:rPr lang="en-US" dirty="0"/>
              <a:t>Spruce Rafters</a:t>
            </a:r>
          </a:p>
          <a:p>
            <a:pPr marL="285750" indent="-285750" algn="ctr">
              <a:buFont typeface="Wingdings" charset="2"/>
              <a:buChar char="u"/>
            </a:pPr>
            <a:r>
              <a:rPr lang="en-US" dirty="0"/>
              <a:t>Native White Pine ship lap roof sheathing</a:t>
            </a:r>
          </a:p>
          <a:p>
            <a:pPr marL="285750" indent="-285750" algn="ctr">
              <a:buFont typeface="Wingdings" charset="2"/>
              <a:buChar char="u"/>
            </a:pPr>
            <a:r>
              <a:rPr lang="en-US" dirty="0"/>
              <a:t>Asphalt shingles</a:t>
            </a:r>
          </a:p>
        </p:txBody>
      </p:sp>
      <p:sp>
        <p:nvSpPr>
          <p:cNvPr id="3" name="TextBox 2"/>
          <p:cNvSpPr txBox="1"/>
          <p:nvPr/>
        </p:nvSpPr>
        <p:spPr>
          <a:xfrm>
            <a:off x="514913" y="2625647"/>
            <a:ext cx="8118465" cy="2308324"/>
          </a:xfrm>
          <a:prstGeom prst="rect">
            <a:avLst/>
          </a:prstGeom>
          <a:noFill/>
        </p:spPr>
        <p:txBody>
          <a:bodyPr wrap="square" rtlCol="0">
            <a:spAutoFit/>
          </a:bodyPr>
          <a:lstStyle/>
          <a:p>
            <a:pPr algn="ctr"/>
            <a:endParaRPr lang="en-US" dirty="0"/>
          </a:p>
          <a:p>
            <a:r>
              <a:rPr lang="en-US" b="1" dirty="0"/>
              <a:t>Bandstand Cost Estimates</a:t>
            </a:r>
          </a:p>
          <a:p>
            <a:r>
              <a:rPr lang="en-US" dirty="0"/>
              <a:t>Excavation- Using Town Equipment</a:t>
            </a:r>
            <a:r>
              <a:rPr lang="mr-IN" dirty="0"/>
              <a:t>…</a:t>
            </a:r>
            <a:r>
              <a:rPr lang="en-US" dirty="0"/>
              <a:t>......$     0</a:t>
            </a:r>
          </a:p>
          <a:p>
            <a:r>
              <a:rPr lang="en-US" dirty="0"/>
              <a:t>Footing Drainage- Crushed stone</a:t>
            </a:r>
            <a:r>
              <a:rPr lang="mr-IN" dirty="0"/>
              <a:t>…………</a:t>
            </a:r>
            <a:r>
              <a:rPr lang="en-US" dirty="0"/>
              <a:t>$ 350.00</a:t>
            </a:r>
          </a:p>
          <a:p>
            <a:r>
              <a:rPr lang="en-US" dirty="0"/>
              <a:t>Footing Base- Crushed Gravel</a:t>
            </a:r>
            <a:r>
              <a:rPr lang="mr-IN" dirty="0"/>
              <a:t>……………</a:t>
            </a:r>
            <a:r>
              <a:rPr lang="en-US" dirty="0"/>
              <a:t>..$   250.00</a:t>
            </a:r>
          </a:p>
          <a:p>
            <a:r>
              <a:rPr lang="en-US" dirty="0"/>
              <a:t>Structure- Materials</a:t>
            </a:r>
            <a:r>
              <a:rPr lang="mr-IN" dirty="0"/>
              <a:t>…………</a:t>
            </a:r>
            <a:r>
              <a:rPr lang="en-US" dirty="0"/>
              <a:t>..</a:t>
            </a:r>
            <a:r>
              <a:rPr lang="mr-IN" dirty="0"/>
              <a:t>……………</a:t>
            </a:r>
            <a:r>
              <a:rPr lang="en-US" dirty="0"/>
              <a:t>..$14,500.00</a:t>
            </a:r>
          </a:p>
          <a:p>
            <a:r>
              <a:rPr lang="en-US" dirty="0"/>
              <a:t>Labor</a:t>
            </a:r>
            <a:r>
              <a:rPr lang="mr-IN" dirty="0"/>
              <a:t>……………………………………………</a:t>
            </a:r>
            <a:r>
              <a:rPr lang="en-US" dirty="0"/>
              <a:t>.$    0</a:t>
            </a:r>
          </a:p>
          <a:p>
            <a:r>
              <a:rPr lang="en-US" b="1" dirty="0"/>
              <a:t>Est. Total Cost</a:t>
            </a:r>
            <a:r>
              <a:rPr lang="mr-IN" b="1" dirty="0"/>
              <a:t>……………………</a:t>
            </a:r>
            <a:r>
              <a:rPr lang="en-US" b="1" dirty="0"/>
              <a:t>....</a:t>
            </a:r>
            <a:r>
              <a:rPr lang="mr-IN" b="1" dirty="0"/>
              <a:t>…………</a:t>
            </a:r>
            <a:r>
              <a:rPr lang="en-US" b="1" dirty="0"/>
              <a:t>$15,100.00</a:t>
            </a:r>
          </a:p>
        </p:txBody>
      </p:sp>
      <p:sp>
        <p:nvSpPr>
          <p:cNvPr id="4" name="TextBox 3"/>
          <p:cNvSpPr txBox="1"/>
          <p:nvPr/>
        </p:nvSpPr>
        <p:spPr>
          <a:xfrm>
            <a:off x="514913" y="5457226"/>
            <a:ext cx="8118465" cy="369332"/>
          </a:xfrm>
          <a:prstGeom prst="rect">
            <a:avLst/>
          </a:prstGeom>
          <a:noFill/>
          <a:ln w="28575" cmpd="sng">
            <a:solidFill>
              <a:schemeClr val="accent1"/>
            </a:solidFill>
          </a:ln>
        </p:spPr>
        <p:txBody>
          <a:bodyPr wrap="square" rtlCol="0">
            <a:spAutoFit/>
          </a:bodyPr>
          <a:lstStyle/>
          <a:p>
            <a:r>
              <a:rPr lang="en-US" dirty="0"/>
              <a:t>Estimated total out to bid cost</a:t>
            </a:r>
            <a:r>
              <a:rPr lang="mr-IN" dirty="0"/>
              <a:t>……………</a:t>
            </a:r>
            <a:r>
              <a:rPr lang="en-US" dirty="0"/>
              <a:t>.$25,000.000</a:t>
            </a:r>
          </a:p>
        </p:txBody>
      </p:sp>
    </p:spTree>
    <p:extLst>
      <p:ext uri="{BB962C8B-B14F-4D97-AF65-F5344CB8AC3E}">
        <p14:creationId xmlns:p14="http://schemas.microsoft.com/office/powerpoint/2010/main" val="2751664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715" y="360383"/>
            <a:ext cx="7723697" cy="5016758"/>
          </a:xfrm>
          <a:prstGeom prst="rect">
            <a:avLst/>
          </a:prstGeom>
          <a:noFill/>
        </p:spPr>
        <p:txBody>
          <a:bodyPr wrap="square" rtlCol="0">
            <a:spAutoFit/>
          </a:bodyPr>
          <a:lstStyle/>
          <a:p>
            <a:pPr algn="ctr"/>
            <a:r>
              <a:rPr lang="en-US" sz="2000" b="1" dirty="0">
                <a:latin typeface="Arial"/>
                <a:cs typeface="Arial"/>
              </a:rPr>
              <a:t>A HOTEL LOT WATER SOURCE</a:t>
            </a:r>
          </a:p>
          <a:p>
            <a:r>
              <a:rPr lang="en-US" sz="2000" dirty="0">
                <a:latin typeface="Arial"/>
                <a:cs typeface="Arial"/>
              </a:rPr>
              <a:t>There are two existing sources of water near the Hotel lot.  </a:t>
            </a:r>
          </a:p>
          <a:p>
            <a:pPr marL="342900" indent="-342900">
              <a:buFont typeface="Arial"/>
              <a:buChar char="•"/>
            </a:pPr>
            <a:r>
              <a:rPr lang="en-US" sz="2000" dirty="0">
                <a:latin typeface="Arial"/>
                <a:cs typeface="Arial"/>
              </a:rPr>
              <a:t>One is a dug well that is located part way up Gregg Hill Road and was used by the Deering Community Church as potable water until around the year 2000 when the church drilled an artesian well.</a:t>
            </a:r>
          </a:p>
          <a:p>
            <a:pPr marL="342900" indent="-342900">
              <a:buFont typeface="Arial"/>
              <a:buChar char="•"/>
            </a:pPr>
            <a:r>
              <a:rPr lang="en-US" sz="2000" dirty="0">
                <a:latin typeface="Arial"/>
                <a:cs typeface="Arial"/>
              </a:rPr>
              <a:t>The other dug well is located just over the stone wall at the Hotel lot’s southeast (highest) corner.</a:t>
            </a:r>
          </a:p>
          <a:p>
            <a:endParaRPr lang="en-US" sz="2000" dirty="0">
              <a:latin typeface="Arial"/>
              <a:cs typeface="Arial"/>
            </a:endParaRPr>
          </a:p>
          <a:p>
            <a:r>
              <a:rPr lang="en-US" sz="2000" dirty="0">
                <a:latin typeface="Arial"/>
                <a:cs typeface="Arial"/>
              </a:rPr>
              <a:t>Since the Gregg Hill Road well is in direct line with the location of a proposed  water spigot and has more head pressure, it is assumed that this water source might be more cost effective.</a:t>
            </a:r>
          </a:p>
          <a:p>
            <a:endParaRPr lang="en-US" sz="2000" dirty="0">
              <a:latin typeface="Arial"/>
              <a:cs typeface="Arial"/>
            </a:endParaRPr>
          </a:p>
          <a:p>
            <a:r>
              <a:rPr lang="en-US" sz="2000" dirty="0">
                <a:latin typeface="Arial"/>
                <a:cs typeface="Arial"/>
              </a:rPr>
              <a:t>The committee recommends that a water line be connected and buried from the Gregg Hill well to a spot at the proposed parking area and that a frost hydrant with a tamper-proof lever be installed.     </a:t>
            </a:r>
          </a:p>
        </p:txBody>
      </p:sp>
    </p:spTree>
    <p:extLst>
      <p:ext uri="{BB962C8B-B14F-4D97-AF65-F5344CB8AC3E}">
        <p14:creationId xmlns:p14="http://schemas.microsoft.com/office/powerpoint/2010/main" val="85072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388" y="1544498"/>
            <a:ext cx="7929662" cy="3416320"/>
          </a:xfrm>
          <a:prstGeom prst="rect">
            <a:avLst/>
          </a:prstGeom>
          <a:noFill/>
        </p:spPr>
        <p:txBody>
          <a:bodyPr wrap="square" rtlCol="0">
            <a:spAutoFit/>
          </a:bodyPr>
          <a:lstStyle/>
          <a:p>
            <a:pPr algn="ctr"/>
            <a:r>
              <a:rPr lang="en-US" sz="2400" b="1" dirty="0">
                <a:latin typeface="Bookman Old Style"/>
                <a:cs typeface="Bookman Old Style"/>
              </a:rPr>
              <a:t>Committee Members:</a:t>
            </a:r>
          </a:p>
          <a:p>
            <a:pPr algn="ctr"/>
            <a:endParaRPr lang="en-US" sz="2400" b="1" dirty="0">
              <a:latin typeface="Bookman Old Style"/>
              <a:cs typeface="Bookman Old Style"/>
            </a:endParaRPr>
          </a:p>
          <a:p>
            <a:pPr algn="ctr"/>
            <a:r>
              <a:rPr lang="en-US" sz="2400" dirty="0">
                <a:latin typeface="Bookman Old Style"/>
                <a:cs typeface="Bookman Old Style"/>
              </a:rPr>
              <a:t>Bob Compton- Chair</a:t>
            </a:r>
          </a:p>
          <a:p>
            <a:pPr algn="ctr"/>
            <a:r>
              <a:rPr lang="en-US" sz="2400" dirty="0">
                <a:latin typeface="Bookman Old Style"/>
                <a:cs typeface="Bookman Old Style"/>
              </a:rPr>
              <a:t>Aaron Gill- Selectman’s Rep.</a:t>
            </a:r>
          </a:p>
          <a:p>
            <a:pPr algn="ctr"/>
            <a:r>
              <a:rPr lang="en-US" sz="2400" dirty="0">
                <a:latin typeface="Bookman Old Style"/>
                <a:cs typeface="Bookman Old Style"/>
              </a:rPr>
              <a:t>Bryan Terry- Deering Community Church Rep.</a:t>
            </a:r>
          </a:p>
          <a:p>
            <a:pPr algn="ctr"/>
            <a:r>
              <a:rPr lang="en-US" sz="2400" dirty="0">
                <a:latin typeface="Bookman Old Style"/>
                <a:cs typeface="Bookman Old Style"/>
              </a:rPr>
              <a:t>Tom Cummings- Year round resident</a:t>
            </a:r>
          </a:p>
          <a:p>
            <a:pPr algn="ctr"/>
            <a:r>
              <a:rPr lang="en-US" sz="2400" dirty="0">
                <a:latin typeface="Bookman Old Style"/>
                <a:cs typeface="Bookman Old Style"/>
              </a:rPr>
              <a:t>Ray Petty-Part time resident </a:t>
            </a:r>
          </a:p>
          <a:p>
            <a:pPr algn="ctr"/>
            <a:r>
              <a:rPr lang="en-US" sz="2400" dirty="0">
                <a:latin typeface="Bookman Old Style"/>
                <a:cs typeface="Bookman Old Style"/>
              </a:rPr>
              <a:t>Ralph Lachance- Year round resident</a:t>
            </a:r>
          </a:p>
          <a:p>
            <a:endParaRPr lang="en-US" sz="2400" dirty="0"/>
          </a:p>
        </p:txBody>
      </p:sp>
    </p:spTree>
    <p:extLst>
      <p:ext uri="{BB962C8B-B14F-4D97-AF65-F5344CB8AC3E}">
        <p14:creationId xmlns:p14="http://schemas.microsoft.com/office/powerpoint/2010/main" val="4204262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586" y="377544"/>
            <a:ext cx="8187119" cy="3970318"/>
          </a:xfrm>
          <a:prstGeom prst="rect">
            <a:avLst/>
          </a:prstGeom>
          <a:noFill/>
        </p:spPr>
        <p:txBody>
          <a:bodyPr wrap="square" rtlCol="0">
            <a:spAutoFit/>
          </a:bodyPr>
          <a:lstStyle/>
          <a:p>
            <a:pPr algn="ctr"/>
            <a:r>
              <a:rPr lang="en-US" dirty="0"/>
              <a:t>Hotel Lot Water Source Explanation</a:t>
            </a:r>
          </a:p>
          <a:p>
            <a:endParaRPr lang="en-US" dirty="0"/>
          </a:p>
          <a:p>
            <a:r>
              <a:rPr lang="en-US" dirty="0"/>
              <a:t>If the Hotel Lot is to be developed and incorporated into the Town Common, then the Town should plan for more garden areas, more community events that will require a water source and, eventually even a public toilet facility. </a:t>
            </a:r>
          </a:p>
          <a:p>
            <a:endParaRPr lang="en-US" dirty="0"/>
          </a:p>
          <a:p>
            <a:r>
              <a:rPr lang="en-US" dirty="0"/>
              <a:t>At the base level, a frost hydrant that is connected to the Gregg Hill Road dug well will allow for an outside, low maintenance, seasonal water source that doesn’t require electricity.</a:t>
            </a:r>
          </a:p>
          <a:p>
            <a:endParaRPr lang="en-US" dirty="0"/>
          </a:p>
          <a:p>
            <a:r>
              <a:rPr lang="en-US" dirty="0"/>
              <a:t>This water source could truly be a “community well” in every sense of the word by offering water from a public spigot to townspeople.</a:t>
            </a:r>
          </a:p>
          <a:p>
            <a:endParaRPr lang="en-US" dirty="0"/>
          </a:p>
          <a:p>
            <a:endParaRPr lang="en-US" dirty="0"/>
          </a:p>
        </p:txBody>
      </p:sp>
      <p:sp>
        <p:nvSpPr>
          <p:cNvPr id="3" name="TextBox 2"/>
          <p:cNvSpPr txBox="1"/>
          <p:nvPr/>
        </p:nvSpPr>
        <p:spPr>
          <a:xfrm>
            <a:off x="480586" y="4347862"/>
            <a:ext cx="8187119" cy="1754327"/>
          </a:xfrm>
          <a:prstGeom prst="rect">
            <a:avLst/>
          </a:prstGeom>
          <a:noFill/>
          <a:ln w="28575" cmpd="sng">
            <a:solidFill>
              <a:schemeClr val="tx1"/>
            </a:solidFill>
          </a:ln>
        </p:spPr>
        <p:txBody>
          <a:bodyPr wrap="square" rtlCol="0">
            <a:spAutoFit/>
          </a:bodyPr>
          <a:lstStyle/>
          <a:p>
            <a:pPr algn="ctr"/>
            <a:r>
              <a:rPr lang="en-US" dirty="0"/>
              <a:t>WATER SOURCE COST ESTIMATES</a:t>
            </a:r>
          </a:p>
          <a:p>
            <a:r>
              <a:rPr lang="en-US" dirty="0"/>
              <a:t>1” plastic water line and fittings</a:t>
            </a:r>
            <a:r>
              <a:rPr lang="mr-IN" dirty="0"/>
              <a:t>………………………</a:t>
            </a:r>
            <a:r>
              <a:rPr lang="en-US" dirty="0"/>
              <a:t>$ 250.00</a:t>
            </a:r>
          </a:p>
          <a:p>
            <a:r>
              <a:rPr lang="en-US" dirty="0"/>
              <a:t>Excavation</a:t>
            </a:r>
            <a:r>
              <a:rPr lang="mr-IN" dirty="0"/>
              <a:t>…</a:t>
            </a:r>
            <a:r>
              <a:rPr lang="en-US" dirty="0"/>
              <a:t>using Town equipment</a:t>
            </a:r>
            <a:r>
              <a:rPr lang="mr-IN" dirty="0"/>
              <a:t>…………………</a:t>
            </a:r>
            <a:r>
              <a:rPr lang="en-US" dirty="0"/>
              <a:t>$   0</a:t>
            </a:r>
          </a:p>
          <a:p>
            <a:r>
              <a:rPr lang="en-US" dirty="0"/>
              <a:t>Backfill material</a:t>
            </a:r>
            <a:r>
              <a:rPr lang="mr-IN" dirty="0"/>
              <a:t>…</a:t>
            </a:r>
            <a:r>
              <a:rPr lang="en-US" dirty="0"/>
              <a:t>.using town material</a:t>
            </a:r>
            <a:r>
              <a:rPr lang="mr-IN" dirty="0"/>
              <a:t>……………</a:t>
            </a:r>
            <a:r>
              <a:rPr lang="en-US" dirty="0"/>
              <a:t>..$   0</a:t>
            </a:r>
          </a:p>
          <a:p>
            <a:r>
              <a:rPr lang="en-US" dirty="0"/>
              <a:t>Frost hydrant</a:t>
            </a:r>
            <a:r>
              <a:rPr lang="mr-IN" dirty="0"/>
              <a:t>………………………………………………</a:t>
            </a:r>
            <a:r>
              <a:rPr lang="en-US" dirty="0"/>
              <a:t>$  150.00</a:t>
            </a:r>
          </a:p>
          <a:p>
            <a:r>
              <a:rPr lang="en-US" b="1" dirty="0"/>
              <a:t>Estimated Total Cost</a:t>
            </a:r>
            <a:r>
              <a:rPr lang="mr-IN" b="1" dirty="0"/>
              <a:t>……………………………………</a:t>
            </a:r>
            <a:r>
              <a:rPr lang="en-US" b="1" dirty="0"/>
              <a:t>.$   400.00</a:t>
            </a:r>
          </a:p>
        </p:txBody>
      </p:sp>
    </p:spTree>
    <p:extLst>
      <p:ext uri="{BB962C8B-B14F-4D97-AF65-F5344CB8AC3E}">
        <p14:creationId xmlns:p14="http://schemas.microsoft.com/office/powerpoint/2010/main" val="1432546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of town commo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46300" y="0"/>
            <a:ext cx="4849683" cy="6858000"/>
          </a:xfrm>
          <a:prstGeom prst="rect">
            <a:avLst/>
          </a:prstGeom>
        </p:spPr>
      </p:pic>
      <p:cxnSp>
        <p:nvCxnSpPr>
          <p:cNvPr id="5" name="Straight Connector 4"/>
          <p:cNvCxnSpPr/>
          <p:nvPr/>
        </p:nvCxnSpPr>
        <p:spPr>
          <a:xfrm flipH="1">
            <a:off x="5595390" y="1784753"/>
            <a:ext cx="31434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458080" y="1784753"/>
            <a:ext cx="137310" cy="7722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458080" y="2557002"/>
            <a:ext cx="2574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5715536" y="1830472"/>
            <a:ext cx="194197" cy="72653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6012993" y="1955800"/>
            <a:ext cx="1333104" cy="7556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848345" y="2711452"/>
            <a:ext cx="1716378" cy="646331"/>
          </a:xfrm>
          <a:prstGeom prst="rect">
            <a:avLst/>
          </a:prstGeom>
          <a:noFill/>
        </p:spPr>
        <p:txBody>
          <a:bodyPr wrap="square" rtlCol="0">
            <a:spAutoFit/>
          </a:bodyPr>
          <a:lstStyle/>
          <a:p>
            <a:r>
              <a:rPr lang="en-US" dirty="0"/>
              <a:t>Proposed frost hydrant location</a:t>
            </a:r>
          </a:p>
        </p:txBody>
      </p:sp>
      <p:cxnSp>
        <p:nvCxnSpPr>
          <p:cNvPr id="31" name="Straight Arrow Connector 30"/>
          <p:cNvCxnSpPr/>
          <p:nvPr/>
        </p:nvCxnSpPr>
        <p:spPr>
          <a:xfrm>
            <a:off x="5269278" y="2019218"/>
            <a:ext cx="446258" cy="143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033487" y="1372887"/>
            <a:ext cx="1424593" cy="646331"/>
          </a:xfrm>
          <a:prstGeom prst="rect">
            <a:avLst/>
          </a:prstGeom>
          <a:noFill/>
        </p:spPr>
        <p:txBody>
          <a:bodyPr wrap="square" rtlCol="0">
            <a:spAutoFit/>
          </a:bodyPr>
          <a:lstStyle/>
          <a:p>
            <a:r>
              <a:rPr lang="en-US" dirty="0"/>
              <a:t>Proposed parking area</a:t>
            </a:r>
          </a:p>
        </p:txBody>
      </p:sp>
      <p:cxnSp>
        <p:nvCxnSpPr>
          <p:cNvPr id="39" name="Straight Arrow Connector 38"/>
          <p:cNvCxnSpPr/>
          <p:nvPr/>
        </p:nvCxnSpPr>
        <p:spPr>
          <a:xfrm flipH="1" flipV="1">
            <a:off x="5715536" y="394705"/>
            <a:ext cx="120148" cy="139004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874511" y="154450"/>
            <a:ext cx="1802197" cy="369332"/>
          </a:xfrm>
          <a:prstGeom prst="rect">
            <a:avLst/>
          </a:prstGeom>
          <a:noFill/>
        </p:spPr>
        <p:txBody>
          <a:bodyPr wrap="square" rtlCol="0">
            <a:spAutoFit/>
          </a:bodyPr>
          <a:lstStyle/>
          <a:p>
            <a:r>
              <a:rPr lang="en-US" dirty="0"/>
              <a:t>To existing well</a:t>
            </a:r>
          </a:p>
        </p:txBody>
      </p:sp>
      <p:sp>
        <p:nvSpPr>
          <p:cNvPr id="8" name="TextBox 7"/>
          <p:cNvSpPr txBox="1"/>
          <p:nvPr/>
        </p:nvSpPr>
        <p:spPr>
          <a:xfrm>
            <a:off x="5715537" y="1649886"/>
            <a:ext cx="297456" cy="369332"/>
          </a:xfrm>
          <a:prstGeom prst="rect">
            <a:avLst/>
          </a:prstGeom>
          <a:noFill/>
        </p:spPr>
        <p:txBody>
          <a:bodyPr wrap="square" rtlCol="0">
            <a:spAutoFit/>
          </a:bodyPr>
          <a:lstStyle/>
          <a:p>
            <a:r>
              <a:rPr lang="en-US" dirty="0"/>
              <a:t>X</a:t>
            </a:r>
          </a:p>
        </p:txBody>
      </p:sp>
    </p:spTree>
    <p:extLst>
      <p:ext uri="{BB962C8B-B14F-4D97-AF65-F5344CB8AC3E}">
        <p14:creationId xmlns:p14="http://schemas.microsoft.com/office/powerpoint/2010/main" val="4159854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08000"/>
            <a:ext cx="9144000" cy="5838092"/>
          </a:xfrm>
          <a:prstGeom prst="rect">
            <a:avLst/>
          </a:prstGeom>
        </p:spPr>
      </p:pic>
    </p:spTree>
    <p:extLst>
      <p:ext uri="{BB962C8B-B14F-4D97-AF65-F5344CB8AC3E}">
        <p14:creationId xmlns:p14="http://schemas.microsoft.com/office/powerpoint/2010/main" val="4228185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w-A-Freeze-Proof-Hydrant-Work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100" y="154450"/>
            <a:ext cx="5750943" cy="6401086"/>
          </a:xfrm>
          <a:prstGeom prst="rect">
            <a:avLst/>
          </a:prstGeom>
        </p:spPr>
      </p:pic>
    </p:spTree>
    <p:extLst>
      <p:ext uri="{BB962C8B-B14F-4D97-AF65-F5344CB8AC3E}">
        <p14:creationId xmlns:p14="http://schemas.microsoft.com/office/powerpoint/2010/main" val="2747231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534" y="360383"/>
            <a:ext cx="7689370" cy="3416320"/>
          </a:xfrm>
          <a:prstGeom prst="rect">
            <a:avLst/>
          </a:prstGeom>
          <a:noFill/>
        </p:spPr>
        <p:txBody>
          <a:bodyPr wrap="square" rtlCol="0">
            <a:spAutoFit/>
          </a:bodyPr>
          <a:lstStyle/>
          <a:p>
            <a:pPr algn="ctr"/>
            <a:r>
              <a:rPr lang="en-US" b="1" dirty="0"/>
              <a:t>HOTEL LOT ELECTRICITY</a:t>
            </a:r>
          </a:p>
          <a:p>
            <a:pPr algn="ctr"/>
            <a:endParaRPr lang="en-US" dirty="0"/>
          </a:p>
          <a:p>
            <a:r>
              <a:rPr lang="en-US" dirty="0"/>
              <a:t>Electric power would come from an existing pole located on the Hotel Lot property opposite the Deering Community Church lane.</a:t>
            </a:r>
          </a:p>
          <a:p>
            <a:endParaRPr lang="en-US" dirty="0"/>
          </a:p>
          <a:p>
            <a:r>
              <a:rPr lang="en-US" dirty="0"/>
              <a:t>Power would be connected via underground conduit to a pedestal located next to the proposed structure (bandstand or other) and end in a locked gang of outlets. </a:t>
            </a:r>
          </a:p>
          <a:p>
            <a:endParaRPr lang="en-US" dirty="0"/>
          </a:p>
          <a:p>
            <a:r>
              <a:rPr lang="en-US" dirty="0"/>
              <a:t>Eversource doesn’t charge for the first 100’ of service entrance cable.  However, the distance to the proposed structure is roughly 175’ from the existing pole.</a:t>
            </a:r>
          </a:p>
          <a:p>
            <a:endParaRPr lang="en-US" dirty="0"/>
          </a:p>
        </p:txBody>
      </p:sp>
      <p:sp>
        <p:nvSpPr>
          <p:cNvPr id="3" name="TextBox 2"/>
          <p:cNvSpPr txBox="1"/>
          <p:nvPr/>
        </p:nvSpPr>
        <p:spPr>
          <a:xfrm>
            <a:off x="789534" y="4038646"/>
            <a:ext cx="7689370" cy="2031325"/>
          </a:xfrm>
          <a:prstGeom prst="rect">
            <a:avLst/>
          </a:prstGeom>
          <a:noFill/>
          <a:ln w="28575" cmpd="sng">
            <a:solidFill>
              <a:schemeClr val="tx1"/>
            </a:solidFill>
          </a:ln>
        </p:spPr>
        <p:txBody>
          <a:bodyPr wrap="square" rtlCol="0">
            <a:spAutoFit/>
          </a:bodyPr>
          <a:lstStyle/>
          <a:p>
            <a:pPr algn="ctr"/>
            <a:r>
              <a:rPr lang="en-US" dirty="0"/>
              <a:t>HOTEL LOT ELECTRICITY COST ESTIMATES</a:t>
            </a:r>
          </a:p>
          <a:p>
            <a:r>
              <a:rPr lang="en-US" dirty="0"/>
              <a:t>Eversource</a:t>
            </a:r>
            <a:r>
              <a:rPr lang="mr-IN" dirty="0"/>
              <a:t>………………………………...…</a:t>
            </a:r>
            <a:r>
              <a:rPr lang="en-US" dirty="0"/>
              <a:t>$1000 - $1,500</a:t>
            </a:r>
          </a:p>
          <a:p>
            <a:r>
              <a:rPr lang="en-US" dirty="0"/>
              <a:t>Conduit and other electrical supplies</a:t>
            </a:r>
            <a:r>
              <a:rPr lang="mr-IN" dirty="0"/>
              <a:t>…</a:t>
            </a:r>
            <a:r>
              <a:rPr lang="en-US" dirty="0"/>
              <a:t>...$  800.00</a:t>
            </a:r>
          </a:p>
          <a:p>
            <a:r>
              <a:rPr lang="en-US" dirty="0"/>
              <a:t>Backfill material........................................$ 250 - $500</a:t>
            </a:r>
          </a:p>
          <a:p>
            <a:r>
              <a:rPr lang="en-US" dirty="0"/>
              <a:t>Electrician.................................................$ 500.00</a:t>
            </a:r>
          </a:p>
          <a:p>
            <a:r>
              <a:rPr lang="en-US" dirty="0"/>
              <a:t>Excavation...using Town Machinery.........$   0</a:t>
            </a:r>
          </a:p>
          <a:p>
            <a:r>
              <a:rPr lang="en-US" dirty="0"/>
              <a:t>Estimated total Cost.................................$ 2550.00 - $2800.00</a:t>
            </a:r>
          </a:p>
        </p:txBody>
      </p:sp>
    </p:spTree>
    <p:extLst>
      <p:ext uri="{BB962C8B-B14F-4D97-AF65-F5344CB8AC3E}">
        <p14:creationId xmlns:p14="http://schemas.microsoft.com/office/powerpoint/2010/main" val="966245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9144000" cy="6739467"/>
          </a:xfrm>
          <a:prstGeom prst="rect">
            <a:avLst/>
          </a:prstGeom>
        </p:spPr>
      </p:pic>
    </p:spTree>
    <p:extLst>
      <p:ext uri="{BB962C8B-B14F-4D97-AF65-F5344CB8AC3E}">
        <p14:creationId xmlns:p14="http://schemas.microsoft.com/office/powerpoint/2010/main" val="3535345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9334"/>
            <a:ext cx="9144000" cy="5838092"/>
          </a:xfrm>
          <a:prstGeom prst="rect">
            <a:avLst/>
          </a:prstGeom>
        </p:spPr>
      </p:pic>
    </p:spTree>
    <p:extLst>
      <p:ext uri="{BB962C8B-B14F-4D97-AF65-F5344CB8AC3E}">
        <p14:creationId xmlns:p14="http://schemas.microsoft.com/office/powerpoint/2010/main" val="623470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08000"/>
            <a:ext cx="9144000" cy="5838092"/>
          </a:xfrm>
          <a:prstGeom prst="rect">
            <a:avLst/>
          </a:prstGeom>
        </p:spPr>
      </p:pic>
    </p:spTree>
    <p:extLst>
      <p:ext uri="{BB962C8B-B14F-4D97-AF65-F5344CB8AC3E}">
        <p14:creationId xmlns:p14="http://schemas.microsoft.com/office/powerpoint/2010/main" val="1200621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8335" y="497672"/>
            <a:ext cx="7346095" cy="6001644"/>
          </a:xfrm>
          <a:prstGeom prst="rect">
            <a:avLst/>
          </a:prstGeom>
          <a:noFill/>
        </p:spPr>
        <p:txBody>
          <a:bodyPr wrap="square" rtlCol="0">
            <a:spAutoFit/>
          </a:bodyPr>
          <a:lstStyle/>
          <a:p>
            <a:pPr algn="ctr"/>
            <a:r>
              <a:rPr lang="en-US" sz="2400" dirty="0"/>
              <a:t>HOTEL LOT SUGGESTIONS FOR IMPROVEMENTS</a:t>
            </a:r>
          </a:p>
          <a:p>
            <a:endParaRPr lang="en-US" dirty="0"/>
          </a:p>
          <a:p>
            <a:pPr marL="285750" indent="-285750">
              <a:buFont typeface="Wingdings" charset="2"/>
              <a:buChar char="Ø"/>
            </a:pPr>
            <a:r>
              <a:rPr lang="en-US" dirty="0"/>
              <a:t>Mow the field more regularly to eradicate the poison ivy and to maintain a neat appearance.</a:t>
            </a:r>
          </a:p>
          <a:p>
            <a:pPr marL="285750" indent="-285750">
              <a:buFont typeface="Wingdings" charset="2"/>
              <a:buChar char="Ø"/>
            </a:pPr>
            <a:r>
              <a:rPr lang="en-US" dirty="0"/>
              <a:t>Create a shady space in the Belleview Hotel copse for picnic tables.</a:t>
            </a:r>
          </a:p>
          <a:p>
            <a:pPr marL="285750" indent="-285750">
              <a:buFont typeface="Wingdings" charset="2"/>
              <a:buChar char="Ø"/>
            </a:pPr>
            <a:r>
              <a:rPr lang="en-US" dirty="0"/>
              <a:t>Create a pedestrian opening in the southern Hotel Lot stone wall that divides the lot and the abutting field (SPNHF Tom Rush conservation land) and invite people into that space to experience a Labyrinth or other natural creation that nurtures reflection.</a:t>
            </a:r>
          </a:p>
          <a:p>
            <a:pPr marL="285750" indent="-285750">
              <a:buFont typeface="Wingdings" charset="2"/>
              <a:buChar char="Ø"/>
            </a:pPr>
            <a:r>
              <a:rPr lang="en-US" dirty="0"/>
              <a:t>Install a trailhead sign for Tom Rush Forest SPNHF trail at the Rangeway Road.</a:t>
            </a:r>
          </a:p>
          <a:p>
            <a:pPr marL="285750" indent="-285750">
              <a:buFont typeface="Wingdings" charset="2"/>
              <a:buChar char="Ø"/>
            </a:pPr>
            <a:r>
              <a:rPr lang="en-US" dirty="0"/>
              <a:t>Offer several places (sun and shade) for kids to play, for people to sit and take in the view.</a:t>
            </a:r>
          </a:p>
          <a:p>
            <a:pPr marL="285750" indent="-285750">
              <a:buFont typeface="Wingdings" charset="2"/>
              <a:buChar char="Ø"/>
            </a:pPr>
            <a:r>
              <a:rPr lang="en-US" dirty="0"/>
              <a:t>Create an archeological exhibit at the foundation of the Belleview Hotel site with signage about the hotel’s history.</a:t>
            </a:r>
          </a:p>
          <a:p>
            <a:pPr marL="285750" indent="-285750">
              <a:buFont typeface="Wingdings" charset="2"/>
              <a:buChar char="Ø"/>
            </a:pPr>
            <a:r>
              <a:rPr lang="en-US" dirty="0"/>
              <a:t>Install large pieces of granite on the Lot at the top of the berm along Gregg Hill Road for people to sit on and to keep vehicles from going into the ditch.</a:t>
            </a:r>
          </a:p>
          <a:p>
            <a:pPr marL="285750" indent="-285750">
              <a:buFont typeface="Wingdings" charset="2"/>
              <a:buChar char="Ø"/>
            </a:pPr>
            <a:r>
              <a:rPr lang="en-US" dirty="0"/>
              <a:t>Plant more shrubs and trees along Route 149 to create a natural safety barrier, improve aesthetics, a sound </a:t>
            </a:r>
            <a:r>
              <a:rPr lang="en-US" dirty="0" err="1"/>
              <a:t>barrier,and</a:t>
            </a:r>
            <a:r>
              <a:rPr lang="en-US" dirty="0"/>
              <a:t> to attract more songbirds.   </a:t>
            </a:r>
          </a:p>
        </p:txBody>
      </p:sp>
    </p:spTree>
    <p:extLst>
      <p:ext uri="{BB962C8B-B14F-4D97-AF65-F5344CB8AC3E}">
        <p14:creationId xmlns:p14="http://schemas.microsoft.com/office/powerpoint/2010/main" val="2992018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1611" y="497672"/>
            <a:ext cx="6814017" cy="6278643"/>
          </a:xfrm>
          <a:prstGeom prst="rect">
            <a:avLst/>
          </a:prstGeom>
          <a:noFill/>
        </p:spPr>
        <p:txBody>
          <a:bodyPr wrap="square" rtlCol="0">
            <a:spAutoFit/>
          </a:bodyPr>
          <a:lstStyle/>
          <a:p>
            <a:pPr algn="ctr"/>
            <a:r>
              <a:rPr lang="en-US" sz="2400" dirty="0"/>
              <a:t>TOWN COMMON SUGGESTIONS FOR IMPROVEMENT</a:t>
            </a:r>
          </a:p>
          <a:p>
            <a:pPr marL="285750" indent="-285750">
              <a:buFont typeface="Wingdings" charset="2"/>
              <a:buChar char="Ø"/>
            </a:pPr>
            <a:r>
              <a:rPr lang="en-US" dirty="0"/>
              <a:t>A crosswalk connecting the Town Hall parking area (front walkway) and the Deering Community Church.</a:t>
            </a:r>
          </a:p>
          <a:p>
            <a:pPr marL="285750" indent="-285750">
              <a:buFont typeface="Wingdings" charset="2"/>
              <a:buChar char="Ø"/>
            </a:pPr>
            <a:r>
              <a:rPr lang="en-US" dirty="0"/>
              <a:t>Tier the land between the Town Hall parking area and the Library with a retaining wall of natural granite to create a flat space for a patio or grassy gathering place.</a:t>
            </a:r>
          </a:p>
          <a:p>
            <a:pPr marL="285750" indent="-285750">
              <a:buFont typeface="Wingdings" charset="2"/>
              <a:buChar char="Ø"/>
            </a:pPr>
            <a:r>
              <a:rPr lang="en-US" dirty="0"/>
              <a:t>Relocate the misc. granite benches and chestnut tree  </a:t>
            </a:r>
          </a:p>
          <a:p>
            <a:r>
              <a:rPr lang="en-US" dirty="0"/>
              <a:t>      to the area between the library and the parking area to form a       	designated “Citizen Remembrance/Memorial” space.</a:t>
            </a:r>
          </a:p>
          <a:p>
            <a:pPr marL="285750" indent="-285750">
              <a:buFont typeface="Wingdings" charset="2"/>
              <a:buChar char="Ø"/>
            </a:pPr>
            <a:endParaRPr lang="en-US" dirty="0"/>
          </a:p>
          <a:p>
            <a:pPr marL="285750" indent="-285750">
              <a:buFont typeface="Wingdings" charset="2"/>
              <a:buChar char="Ø"/>
            </a:pPr>
            <a:r>
              <a:rPr lang="en-US" dirty="0"/>
              <a:t> Install a concrete paver walkway at the front of the Town Hall that connects both parking areas and institute a remembrance paver program for citizens.</a:t>
            </a:r>
          </a:p>
          <a:p>
            <a:pPr marL="285750" indent="-285750">
              <a:buFont typeface="Wingdings" charset="2"/>
              <a:buChar char="Ø"/>
            </a:pPr>
            <a:r>
              <a:rPr lang="en-US" dirty="0"/>
              <a:t>Encourage the formation of a Garden Club to maintain the plantings around the Town Common rather than rely on individuals.</a:t>
            </a:r>
          </a:p>
          <a:p>
            <a:pPr marL="285750" indent="-285750">
              <a:buFont typeface="Wingdings" charset="2"/>
              <a:buChar char="Ø"/>
            </a:pPr>
            <a:r>
              <a:rPr lang="en-US" dirty="0"/>
              <a:t>Cull the Norway Maple in front of the Town Hall and replace with a non-invasive heritage tree.</a:t>
            </a:r>
          </a:p>
          <a:p>
            <a:pPr marL="285750" indent="-285750">
              <a:buFont typeface="Wingdings" charset="2"/>
              <a:buChar char="Ø"/>
            </a:pPr>
            <a:r>
              <a:rPr lang="en-US" dirty="0"/>
              <a:t>Consider some exterior light posts around the town hall, in keeping with the existing church lighting, to connect the two main structures in the Town Center.</a:t>
            </a:r>
          </a:p>
          <a:p>
            <a:pPr marL="285750" indent="-285750">
              <a:buFont typeface="Wingdings" charset="2"/>
              <a:buChar char="Ø"/>
            </a:pPr>
            <a:endParaRPr lang="en-US" dirty="0"/>
          </a:p>
          <a:p>
            <a:pPr marL="285750" indent="-285750">
              <a:buFont typeface="Wingdings" charset="2"/>
              <a:buChar char="Ø"/>
            </a:pPr>
            <a:endParaRPr lang="en-US" dirty="0"/>
          </a:p>
        </p:txBody>
      </p:sp>
    </p:spTree>
    <p:extLst>
      <p:ext uri="{BB962C8B-B14F-4D97-AF65-F5344CB8AC3E}">
        <p14:creationId xmlns:p14="http://schemas.microsoft.com/office/powerpoint/2010/main" val="2227053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534" y="411866"/>
            <a:ext cx="6676707" cy="5201424"/>
          </a:xfrm>
          <a:prstGeom prst="rect">
            <a:avLst/>
          </a:prstGeom>
          <a:noFill/>
        </p:spPr>
        <p:txBody>
          <a:bodyPr wrap="square" rtlCol="0">
            <a:spAutoFit/>
          </a:bodyPr>
          <a:lstStyle/>
          <a:p>
            <a:endParaRPr lang="en-US" dirty="0"/>
          </a:p>
          <a:p>
            <a:endParaRPr lang="en-US" dirty="0"/>
          </a:p>
          <a:p>
            <a:endParaRPr lang="en-US" dirty="0"/>
          </a:p>
          <a:p>
            <a:r>
              <a:rPr lang="en-US" sz="2000" dirty="0"/>
              <a:t>In May of  2016 Town of Deering Selectmen appointed a “Town Common and Hotel Lot Committee” and asked the group to  “Develop a community usage/development plan for the Hotel Lot and a Master Plan for the Town Common.”</a:t>
            </a:r>
          </a:p>
          <a:p>
            <a:endParaRPr lang="en-US" sz="2000" dirty="0"/>
          </a:p>
          <a:p>
            <a:r>
              <a:rPr lang="en-US" sz="2000" dirty="0"/>
              <a:t>An expendable trust of $6000 had recently been approved by voters at March 2016 Town Meeting to assist the committee with planning expenses.</a:t>
            </a:r>
          </a:p>
          <a:p>
            <a:endParaRPr lang="en-US" sz="2000" dirty="0"/>
          </a:p>
          <a:p>
            <a:r>
              <a:rPr lang="en-US" sz="2000" dirty="0"/>
              <a:t>Furthermore, the committee was asked to report to the Selectmen upon achieving any plan that would require a warrant article to request money from voters “at the soonest Town Meeting”.</a:t>
            </a:r>
          </a:p>
          <a:p>
            <a:endParaRPr lang="en-US" dirty="0"/>
          </a:p>
        </p:txBody>
      </p:sp>
    </p:spTree>
    <p:extLst>
      <p:ext uri="{BB962C8B-B14F-4D97-AF65-F5344CB8AC3E}">
        <p14:creationId xmlns:p14="http://schemas.microsoft.com/office/powerpoint/2010/main" val="2918800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8189" y="394705"/>
            <a:ext cx="7260276" cy="6740308"/>
          </a:xfrm>
          <a:prstGeom prst="rect">
            <a:avLst/>
          </a:prstGeom>
          <a:noFill/>
        </p:spPr>
        <p:txBody>
          <a:bodyPr wrap="square" rtlCol="0">
            <a:spAutoFit/>
          </a:bodyPr>
          <a:lstStyle/>
          <a:p>
            <a:r>
              <a:rPr lang="en-US" dirty="0"/>
              <a:t>A CROSSWALK THAT CONNECTS ...</a:t>
            </a:r>
          </a:p>
          <a:p>
            <a:endParaRPr lang="en-US" dirty="0"/>
          </a:p>
          <a:p>
            <a:r>
              <a:rPr lang="en-US" dirty="0"/>
              <a:t>The Committee recommends pursuing the installation of a crosswalk, across Deering Center Road, that would connect the Town Hall and the Deering Community Church.</a:t>
            </a:r>
          </a:p>
          <a:p>
            <a:endParaRPr lang="en-US" dirty="0"/>
          </a:p>
          <a:p>
            <a:r>
              <a:rPr lang="en-US" dirty="0"/>
              <a:t>With the help of Deering Road Agent Brian Houghton and Deering Lake resident Howie Ives, the committee found the contact person from NH-DOT to talk to about a crosswalk across Rte 149. (Bureau of traffic  271-3734) </a:t>
            </a:r>
          </a:p>
          <a:p>
            <a:endParaRPr lang="en-US" dirty="0"/>
          </a:p>
          <a:p>
            <a:r>
              <a:rPr lang="en-US" dirty="0"/>
              <a:t>The Committee is confidant that there is adequate line of site (300’ each way) for this installation.  There are other requirements as well, like a mandated raised textured surface -for the blind- that must be installed by the municipality on each end of the crosswalk.   </a:t>
            </a:r>
          </a:p>
          <a:p>
            <a:endParaRPr lang="en-US" dirty="0"/>
          </a:p>
          <a:p>
            <a:r>
              <a:rPr lang="en-US" dirty="0"/>
              <a:t>At Issue is where to exactly locate the crosswalk to connect the Town Hall parking area and the exit lane of the church.  The shortest route across (a perpendicular crossing) makes most sense in terms of  safety and receiving NH-DOT support. </a:t>
            </a:r>
          </a:p>
          <a:p>
            <a:endParaRPr lang="en-US" dirty="0"/>
          </a:p>
          <a:p>
            <a:r>
              <a:rPr lang="en-US" b="1" dirty="0"/>
              <a:t>A discussion needs to take place between the Church folks and the Road Agent as some modifications to each side will need to happen for this crosswalk to be achieved.  </a:t>
            </a:r>
          </a:p>
          <a:p>
            <a:endParaRPr lang="en-US" dirty="0"/>
          </a:p>
        </p:txBody>
      </p:sp>
    </p:spTree>
    <p:extLst>
      <p:ext uri="{BB962C8B-B14F-4D97-AF65-F5344CB8AC3E}">
        <p14:creationId xmlns:p14="http://schemas.microsoft.com/office/powerpoint/2010/main" val="3200523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861" y="411866"/>
            <a:ext cx="7603551" cy="4401205"/>
          </a:xfrm>
          <a:prstGeom prst="rect">
            <a:avLst/>
          </a:prstGeom>
          <a:noFill/>
        </p:spPr>
        <p:txBody>
          <a:bodyPr wrap="square" rtlCol="0">
            <a:spAutoFit/>
          </a:bodyPr>
          <a:lstStyle/>
          <a:p>
            <a:pPr algn="ctr"/>
            <a:r>
              <a:rPr lang="en-US" sz="2800" dirty="0"/>
              <a:t>What the committee still needs to develop:</a:t>
            </a:r>
          </a:p>
          <a:p>
            <a:pPr marL="285750" indent="-285750">
              <a:buFont typeface="Wingdings" charset="2"/>
              <a:buChar char="q"/>
            </a:pPr>
            <a:r>
              <a:rPr lang="en-US" dirty="0"/>
              <a:t>Locating more safe play areas for children.</a:t>
            </a:r>
          </a:p>
          <a:p>
            <a:pPr marL="285750" indent="-285750">
              <a:buFont typeface="Wingdings" charset="2"/>
              <a:buChar char="q"/>
            </a:pPr>
            <a:r>
              <a:rPr lang="en-US" dirty="0"/>
              <a:t>Hotel Lot- Locating places for picnic tables in the Belleview Hotel copse of trees.</a:t>
            </a:r>
          </a:p>
          <a:p>
            <a:pPr marL="285750" indent="-285750">
              <a:buFont typeface="Wingdings" charset="2"/>
              <a:buChar char="q"/>
            </a:pPr>
            <a:r>
              <a:rPr lang="en-US" dirty="0"/>
              <a:t>Hotel Lot- Continue the stone wall and tree work.</a:t>
            </a:r>
          </a:p>
          <a:p>
            <a:pPr marL="285750" indent="-285750">
              <a:buFont typeface="Wingdings" charset="2"/>
              <a:buChar char="q"/>
            </a:pPr>
            <a:r>
              <a:rPr lang="en-US" dirty="0"/>
              <a:t>Deering Church spotlight arborvitae- replacement with a shorter evergreen</a:t>
            </a:r>
          </a:p>
          <a:p>
            <a:pPr marL="285750" indent="-285750">
              <a:buFont typeface="Wingdings" charset="2"/>
              <a:buChar char="q"/>
            </a:pPr>
            <a:r>
              <a:rPr lang="en-US" dirty="0"/>
              <a:t>Remembrance ideas to promote (i.e. plaques, pavers, light posts, benches, tiles, sculpture, gardens).</a:t>
            </a:r>
          </a:p>
          <a:p>
            <a:pPr marL="285750" indent="-285750">
              <a:buFont typeface="Wingdings" charset="2"/>
              <a:buChar char="q"/>
            </a:pPr>
            <a:r>
              <a:rPr lang="en-US" dirty="0"/>
              <a:t> Locating seating areas throughout the Town Common lands. </a:t>
            </a:r>
          </a:p>
          <a:p>
            <a:pPr marL="285750" indent="-285750">
              <a:buFont typeface="Wingdings" charset="2"/>
              <a:buChar char="q"/>
            </a:pPr>
            <a:r>
              <a:rPr lang="en-US" dirty="0"/>
              <a:t>Historic District Ordinance amendment.</a:t>
            </a:r>
          </a:p>
          <a:p>
            <a:pPr marL="285750" indent="-285750">
              <a:buFont typeface="Wingdings" charset="2"/>
              <a:buChar char="q"/>
            </a:pPr>
            <a:r>
              <a:rPr lang="en-US" dirty="0"/>
              <a:t>A detailed survey of the Town Common and Master Plan</a:t>
            </a:r>
          </a:p>
          <a:p>
            <a:pPr marL="285750" indent="-285750">
              <a:buFont typeface="Wingdings" charset="2"/>
              <a:buChar char="q"/>
            </a:pPr>
            <a:r>
              <a:rPr lang="en-US" dirty="0"/>
              <a:t>Archeological /Historical signage for Belleview Hotel site.</a:t>
            </a:r>
          </a:p>
          <a:p>
            <a:pPr marL="285750" indent="-285750">
              <a:buFont typeface="Wingdings" charset="2"/>
              <a:buChar char="q"/>
            </a:pPr>
            <a:r>
              <a:rPr lang="en-US" dirty="0"/>
              <a:t>More public input about the committee’s ideas.</a:t>
            </a:r>
          </a:p>
          <a:p>
            <a:pPr marL="285750" indent="-285750">
              <a:buFont typeface="Wingdings" charset="2"/>
              <a:buChar char="q"/>
            </a:pPr>
            <a:endParaRPr lang="en-US" dirty="0"/>
          </a:p>
          <a:p>
            <a:pPr marL="285750" indent="-285750">
              <a:buFont typeface="Wingdings" charset="2"/>
              <a:buChar char="q"/>
            </a:pPr>
            <a:endParaRPr lang="en-US" dirty="0"/>
          </a:p>
        </p:txBody>
      </p:sp>
    </p:spTree>
    <p:extLst>
      <p:ext uri="{BB962C8B-B14F-4D97-AF65-F5344CB8AC3E}">
        <p14:creationId xmlns:p14="http://schemas.microsoft.com/office/powerpoint/2010/main" val="3019011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534" y="566316"/>
            <a:ext cx="7740861" cy="6278641"/>
          </a:xfrm>
          <a:prstGeom prst="rect">
            <a:avLst/>
          </a:prstGeom>
          <a:noFill/>
        </p:spPr>
        <p:txBody>
          <a:bodyPr wrap="square" rtlCol="0">
            <a:spAutoFit/>
          </a:bodyPr>
          <a:lstStyle/>
          <a:p>
            <a:endParaRPr lang="en-US" dirty="0"/>
          </a:p>
          <a:p>
            <a:r>
              <a:rPr lang="en-US" sz="2400" dirty="0"/>
              <a:t>It is the consensus of this working group that a Town Common Committee could be a positive permanent fixture in the Town of Deering.</a:t>
            </a:r>
          </a:p>
          <a:p>
            <a:pPr marL="342900" indent="-342900">
              <a:buFont typeface="Arial"/>
              <a:buChar char="•"/>
            </a:pPr>
            <a:r>
              <a:rPr lang="en-US" sz="2400" i="1" dirty="0"/>
              <a:t>The Committee could keep an eye on all development on the Town Common- with guidance from the Deering Selectmen, Planning Board and the Deering Community Church.</a:t>
            </a:r>
          </a:p>
          <a:p>
            <a:pPr marL="342900" indent="-342900">
              <a:buFont typeface="Arial"/>
              <a:buChar char="•"/>
            </a:pPr>
            <a:r>
              <a:rPr lang="en-US" sz="2400" i="1" dirty="0"/>
              <a:t>The Town Common Committee would be guided by the Town of Deering Historical District Ordinance.</a:t>
            </a:r>
          </a:p>
          <a:p>
            <a:pPr marL="342900" indent="-342900">
              <a:buFont typeface="Arial"/>
              <a:buChar char="•"/>
            </a:pPr>
            <a:r>
              <a:rPr lang="en-US" sz="2400" i="1" dirty="0"/>
              <a:t>The Committee could help formulate and implement a protocol about citizen remembrance monuments and plantings and their placement.</a:t>
            </a:r>
          </a:p>
          <a:p>
            <a:pPr marL="342900" indent="-342900">
              <a:buFont typeface="Arial"/>
              <a:buChar char="•"/>
            </a:pPr>
            <a:r>
              <a:rPr lang="en-US" sz="2400" i="1" dirty="0"/>
              <a:t>The Committee could work with all local groups to stimulate usage of the Town Common and promote </a:t>
            </a:r>
            <a:r>
              <a:rPr lang="en-US" sz="2400" i="1"/>
              <a:t>community events. </a:t>
            </a:r>
            <a:endParaRPr lang="en-US" sz="2400" i="1" dirty="0"/>
          </a:p>
          <a:p>
            <a:r>
              <a:rPr lang="en-US" sz="2400" dirty="0"/>
              <a:t>  </a:t>
            </a:r>
          </a:p>
        </p:txBody>
      </p:sp>
    </p:spTree>
    <p:extLst>
      <p:ext uri="{BB962C8B-B14F-4D97-AF65-F5344CB8AC3E}">
        <p14:creationId xmlns:p14="http://schemas.microsoft.com/office/powerpoint/2010/main" val="1775932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491067"/>
            <a:ext cx="8060267" cy="5632310"/>
          </a:xfrm>
          <a:prstGeom prst="rect">
            <a:avLst/>
          </a:prstGeom>
          <a:noFill/>
        </p:spPr>
        <p:txBody>
          <a:bodyPr wrap="square" rtlCol="0">
            <a:spAutoFit/>
          </a:bodyPr>
          <a:lstStyle/>
          <a:p>
            <a:pPr algn="ctr"/>
            <a:endParaRPr lang="en-US" sz="2400" dirty="0"/>
          </a:p>
          <a:p>
            <a:pPr algn="ctr"/>
            <a:endParaRPr lang="en-US" sz="2400" dirty="0"/>
          </a:p>
          <a:p>
            <a:pPr algn="ctr"/>
            <a:r>
              <a:rPr lang="en-US" sz="2400" dirty="0"/>
              <a:t>The members of the Town Common Committee wish to thank the Selectmen for the opportunity to serve. </a:t>
            </a:r>
          </a:p>
          <a:p>
            <a:pPr algn="ctr"/>
            <a:r>
              <a:rPr lang="en-US" sz="2400" dirty="0"/>
              <a:t> </a:t>
            </a:r>
          </a:p>
          <a:p>
            <a:pPr algn="ctr"/>
            <a:r>
              <a:rPr lang="en-US" sz="2400" dirty="0"/>
              <a:t>The Committee hopes that these initial ideas that have been presented will serve as a starting point that will, eventually, connect all of the physical elements of Deering’s beautiful Town Common. </a:t>
            </a:r>
          </a:p>
          <a:p>
            <a:pPr algn="ctr"/>
            <a:endParaRPr lang="en-US" sz="2400" dirty="0"/>
          </a:p>
          <a:p>
            <a:pPr algn="ctr"/>
            <a:r>
              <a:rPr lang="en-US" sz="2400" dirty="0"/>
              <a:t> We look forward to the prospect of presenting more realistic ideas that will promote a unified community vision about the common land in the town’s center.</a:t>
            </a:r>
          </a:p>
          <a:p>
            <a:pPr algn="ctr"/>
            <a:endParaRPr lang="en-US" sz="2400" dirty="0"/>
          </a:p>
          <a:p>
            <a:pPr algn="ctr"/>
            <a:r>
              <a:rPr lang="en-US" sz="2400" dirty="0"/>
              <a:t>END</a:t>
            </a:r>
          </a:p>
        </p:txBody>
      </p:sp>
    </p:spTree>
    <p:extLst>
      <p:ext uri="{BB962C8B-B14F-4D97-AF65-F5344CB8AC3E}">
        <p14:creationId xmlns:p14="http://schemas.microsoft.com/office/powerpoint/2010/main" val="734615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1025" y="429027"/>
            <a:ext cx="7328931" cy="4524316"/>
          </a:xfrm>
          <a:prstGeom prst="rect">
            <a:avLst/>
          </a:prstGeom>
          <a:noFill/>
          <a:ln>
            <a:solidFill>
              <a:srgbClr val="FFFF00"/>
            </a:solidFill>
          </a:ln>
        </p:spPr>
        <p:txBody>
          <a:bodyPr wrap="square" rtlCol="0">
            <a:spAutoFit/>
          </a:bodyPr>
          <a:lstStyle/>
          <a:p>
            <a:r>
              <a:rPr lang="en-US" dirty="0"/>
              <a:t>The Committee had their first meeting on May 25, 2016 and began to formulate a Vision Statement:</a:t>
            </a:r>
          </a:p>
          <a:p>
            <a:endParaRPr lang="en-US" dirty="0"/>
          </a:p>
          <a:p>
            <a:pPr lvl="0"/>
            <a:r>
              <a:rPr lang="en-US" b="1" i="1" dirty="0"/>
              <a:t>“Incorporate a multi-use design that includes as many persons in the community as possible.</a:t>
            </a:r>
            <a:endParaRPr lang="en-US" b="1" dirty="0"/>
          </a:p>
          <a:p>
            <a:endParaRPr lang="en-US" b="1" dirty="0"/>
          </a:p>
          <a:p>
            <a:pPr lvl="0"/>
            <a:r>
              <a:rPr lang="en-US" b="1" i="1" dirty="0"/>
              <a:t>Integrate existing natural features and resources to the extent possible in all designs and improvements.</a:t>
            </a:r>
            <a:endParaRPr lang="en-US" b="1" dirty="0"/>
          </a:p>
          <a:p>
            <a:r>
              <a:rPr lang="en-US" b="1" i="1" dirty="0"/>
              <a:t> </a:t>
            </a:r>
            <a:endParaRPr lang="en-US" b="1" dirty="0"/>
          </a:p>
          <a:p>
            <a:pPr lvl="0"/>
            <a:r>
              <a:rPr lang="en-US" b="1" i="1" dirty="0"/>
              <a:t>Recognize and develop continuity between all town owned parcels and historic buildings in the Town Center</a:t>
            </a:r>
            <a:endParaRPr lang="en-US" b="1" dirty="0"/>
          </a:p>
          <a:p>
            <a:r>
              <a:rPr lang="en-US" b="1" i="1" dirty="0"/>
              <a:t> </a:t>
            </a:r>
            <a:endParaRPr lang="en-US" b="1" dirty="0"/>
          </a:p>
          <a:p>
            <a:r>
              <a:rPr lang="en-US" b="1" i="1" dirty="0"/>
              <a:t>Acknowledge and celebrate the value of all existing historical landmarks and structures.”</a:t>
            </a:r>
            <a:r>
              <a:rPr lang="en-US" b="1" dirty="0"/>
              <a:t> </a:t>
            </a:r>
          </a:p>
          <a:p>
            <a:endParaRPr lang="en-US" dirty="0"/>
          </a:p>
          <a:p>
            <a:endParaRPr lang="en-US" dirty="0"/>
          </a:p>
        </p:txBody>
      </p:sp>
    </p:spTree>
    <p:extLst>
      <p:ext uri="{BB962C8B-B14F-4D97-AF65-F5344CB8AC3E}">
        <p14:creationId xmlns:p14="http://schemas.microsoft.com/office/powerpoint/2010/main" val="27638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1172" y="772249"/>
            <a:ext cx="7449078" cy="5078314"/>
          </a:xfrm>
          <a:prstGeom prst="rect">
            <a:avLst/>
          </a:prstGeom>
          <a:noFill/>
        </p:spPr>
        <p:txBody>
          <a:bodyPr wrap="square" rtlCol="0">
            <a:spAutoFit/>
          </a:bodyPr>
          <a:lstStyle/>
          <a:p>
            <a:r>
              <a:rPr lang="en-US" dirty="0"/>
              <a:t>For the first months, the Committee compiled many ideas (within reason) toward development of the Hotel Lot that would achieve the community vision.  In June 2017, the group began to discuss the proposals in detail.</a:t>
            </a:r>
          </a:p>
          <a:p>
            <a:pPr algn="ctr"/>
            <a:endParaRPr lang="en-US" dirty="0"/>
          </a:p>
          <a:p>
            <a:pPr algn="ctr"/>
            <a:endParaRPr lang="en-US" dirty="0"/>
          </a:p>
          <a:p>
            <a:pPr algn="ctr"/>
            <a:endParaRPr lang="en-US" dirty="0"/>
          </a:p>
          <a:p>
            <a:r>
              <a:rPr lang="en-US" dirty="0"/>
              <a:t>By September 2017, the Committee had a reasonable list of development ideas to hone in on to present to Selectmen for consideration.</a:t>
            </a:r>
          </a:p>
          <a:p>
            <a:pPr algn="ctr"/>
            <a:endParaRPr lang="en-US" dirty="0"/>
          </a:p>
          <a:p>
            <a:endParaRPr lang="en-US" dirty="0"/>
          </a:p>
          <a:p>
            <a:endParaRPr lang="en-US" dirty="0"/>
          </a:p>
          <a:p>
            <a:r>
              <a:rPr lang="en-US" dirty="0">
                <a:solidFill>
                  <a:schemeClr val="accent1"/>
                </a:solidFill>
              </a:rPr>
              <a:t>NOTE: The Committee’s work is not done.  However, since we did come to a consensus with regard to a potential structure that could be built on the Hotel Lot and, one that could be brought up for consideration at March 2018 Town Meeting, we are presenting this report to Selectmen as an update of our work. </a:t>
            </a:r>
          </a:p>
          <a:p>
            <a:endParaRPr lang="en-US" dirty="0"/>
          </a:p>
          <a:p>
            <a:endParaRPr lang="en-US" dirty="0"/>
          </a:p>
        </p:txBody>
      </p:sp>
      <p:sp>
        <p:nvSpPr>
          <p:cNvPr id="3" name="Down Arrow 2"/>
          <p:cNvSpPr/>
          <p:nvPr/>
        </p:nvSpPr>
        <p:spPr>
          <a:xfrm>
            <a:off x="3913340" y="1819075"/>
            <a:ext cx="635060" cy="5491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Down Arrow 3"/>
          <p:cNvSpPr/>
          <p:nvPr/>
        </p:nvSpPr>
        <p:spPr>
          <a:xfrm>
            <a:off x="3913340" y="3054674"/>
            <a:ext cx="635060" cy="6349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Left-Right Arrow 4"/>
          <p:cNvSpPr/>
          <p:nvPr/>
        </p:nvSpPr>
        <p:spPr>
          <a:xfrm>
            <a:off x="2591730" y="5422904"/>
            <a:ext cx="3758866" cy="42765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279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tel Lot stone w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436" y="0"/>
            <a:ext cx="5818519" cy="6858000"/>
          </a:xfrm>
          <a:prstGeom prst="rect">
            <a:avLst/>
          </a:prstGeom>
        </p:spPr>
      </p:pic>
      <p:sp>
        <p:nvSpPr>
          <p:cNvPr id="4" name="TextBox 3"/>
          <p:cNvSpPr txBox="1"/>
          <p:nvPr/>
        </p:nvSpPr>
        <p:spPr>
          <a:xfrm>
            <a:off x="343275" y="411866"/>
            <a:ext cx="1802197" cy="2862323"/>
          </a:xfrm>
          <a:prstGeom prst="rect">
            <a:avLst/>
          </a:prstGeom>
          <a:noFill/>
        </p:spPr>
        <p:txBody>
          <a:bodyPr wrap="square" rtlCol="0">
            <a:spAutoFit/>
          </a:bodyPr>
          <a:lstStyle/>
          <a:p>
            <a:r>
              <a:rPr lang="en-US" dirty="0"/>
              <a:t>On one late summer Saturday morning the committee rolled up their sleeves and did some stone wall brush cutting at the Hotel Lot.</a:t>
            </a:r>
          </a:p>
        </p:txBody>
      </p:sp>
    </p:spTree>
    <p:extLst>
      <p:ext uri="{BB962C8B-B14F-4D97-AF65-F5344CB8AC3E}">
        <p14:creationId xmlns:p14="http://schemas.microsoft.com/office/powerpoint/2010/main" val="1805767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tel Lot stone wall truckload of brus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8000" y="381000"/>
            <a:ext cx="8128000" cy="6096000"/>
          </a:xfrm>
          <a:prstGeom prst="rect">
            <a:avLst/>
          </a:prstGeom>
        </p:spPr>
      </p:pic>
    </p:spTree>
    <p:extLst>
      <p:ext uri="{BB962C8B-B14F-4D97-AF65-F5344CB8AC3E}">
        <p14:creationId xmlns:p14="http://schemas.microsoft.com/office/powerpoint/2010/main" val="230722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387" y="429027"/>
            <a:ext cx="7912499" cy="5539978"/>
          </a:xfrm>
          <a:prstGeom prst="rect">
            <a:avLst/>
          </a:prstGeom>
          <a:noFill/>
          <a:ln w="38100" cmpd="sng">
            <a:solidFill>
              <a:schemeClr val="tx1"/>
            </a:solidFill>
            <a:prstDash val="solid"/>
          </a:ln>
        </p:spPr>
        <p:txBody>
          <a:bodyPr wrap="square" rtlCol="0">
            <a:spAutoFit/>
          </a:bodyPr>
          <a:lstStyle/>
          <a:p>
            <a:pPr algn="ctr"/>
            <a:r>
              <a:rPr lang="en-US" sz="2800" dirty="0"/>
              <a:t>The 2016 Town Barbecue Hotel Lot survey</a:t>
            </a:r>
          </a:p>
          <a:p>
            <a:pPr algn="ctr"/>
            <a:r>
              <a:rPr lang="en-US" sz="2800" dirty="0"/>
              <a:t> garnered 35 responses...</a:t>
            </a:r>
          </a:p>
          <a:p>
            <a:pPr marL="342900" indent="-342900">
              <a:buFont typeface="Wingdings" charset="2"/>
              <a:buChar char="²"/>
            </a:pPr>
            <a:endParaRPr lang="en-US" sz="2000" dirty="0"/>
          </a:p>
          <a:p>
            <a:pPr marL="342900" indent="-342900">
              <a:buFont typeface="Wingdings" charset="2"/>
              <a:buChar char="²"/>
            </a:pPr>
            <a:r>
              <a:rPr lang="en-US" sz="2000" dirty="0"/>
              <a:t>The majority wanted to maintain Deering’s “rural character” regardless of any changes that might be made</a:t>
            </a:r>
          </a:p>
          <a:p>
            <a:pPr marL="342900" indent="-342900">
              <a:buFont typeface="Wingdings" charset="2"/>
              <a:buChar char="²"/>
            </a:pPr>
            <a:r>
              <a:rPr lang="en-US" sz="2000" dirty="0"/>
              <a:t>60% were in favor of some kind of multi-use structure for community events.</a:t>
            </a:r>
          </a:p>
          <a:p>
            <a:pPr marL="342900" indent="-342900">
              <a:buFont typeface="Wingdings" charset="2"/>
              <a:buChar char="²"/>
            </a:pPr>
            <a:r>
              <a:rPr lang="en-US" sz="2000" dirty="0"/>
              <a:t>15% wanted the Hotel Lot to remain unchanged.</a:t>
            </a:r>
          </a:p>
          <a:p>
            <a:pPr marL="342900" indent="-342900">
              <a:buFont typeface="Wingdings" charset="2"/>
              <a:buChar char="²"/>
            </a:pPr>
            <a:r>
              <a:rPr lang="en-US" sz="2000" dirty="0"/>
              <a:t>Some suggested more plantings (like apple trees) while an even number said keep plantings to a minimum.</a:t>
            </a:r>
          </a:p>
          <a:p>
            <a:pPr marL="342900" indent="-342900">
              <a:buFont typeface="Wingdings" charset="2"/>
              <a:buChar char="²"/>
            </a:pPr>
            <a:r>
              <a:rPr lang="en-US" sz="2000" dirty="0"/>
              <a:t>20% asked for more benches to sit on.</a:t>
            </a:r>
          </a:p>
          <a:p>
            <a:pPr marL="342900" indent="-342900">
              <a:buFont typeface="Wingdings" charset="2"/>
              <a:buChar char="²"/>
            </a:pPr>
            <a:r>
              <a:rPr lang="en-US" sz="2000" dirty="0"/>
              <a:t>20% suggested some kind of kid’s playground</a:t>
            </a:r>
          </a:p>
          <a:p>
            <a:pPr marL="342900" indent="-342900">
              <a:buFont typeface="Wingdings" charset="2"/>
              <a:buChar char="²"/>
            </a:pPr>
            <a:r>
              <a:rPr lang="en-US" sz="2000" dirty="0"/>
              <a:t>Other ideas were:  A stone patio with remembrance pavers, establishing the Hotel Lot as a starting point for hiking trails.</a:t>
            </a:r>
          </a:p>
          <a:p>
            <a:pPr marL="342900" indent="-342900">
              <a:buFont typeface="Wingdings" charset="2"/>
              <a:buChar char="²"/>
            </a:pPr>
            <a:r>
              <a:rPr lang="en-US" sz="2000" dirty="0"/>
              <a:t> A few were specific about having more events like the barbecue at the site. </a:t>
            </a:r>
          </a:p>
          <a:p>
            <a:endParaRPr lang="en-US" dirty="0"/>
          </a:p>
        </p:txBody>
      </p:sp>
    </p:spTree>
    <p:extLst>
      <p:ext uri="{BB962C8B-B14F-4D97-AF65-F5344CB8AC3E}">
        <p14:creationId xmlns:p14="http://schemas.microsoft.com/office/powerpoint/2010/main" val="239306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rge-crowd-of-people_1048-637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653" y="289446"/>
            <a:ext cx="4292600" cy="3327400"/>
          </a:xfrm>
          <a:prstGeom prst="rect">
            <a:avLst/>
          </a:prstGeom>
        </p:spPr>
      </p:pic>
      <p:sp>
        <p:nvSpPr>
          <p:cNvPr id="5" name="TextBox 4"/>
          <p:cNvSpPr txBox="1"/>
          <p:nvPr/>
        </p:nvSpPr>
        <p:spPr>
          <a:xfrm>
            <a:off x="394767" y="497672"/>
            <a:ext cx="4033486" cy="2862323"/>
          </a:xfrm>
          <a:prstGeom prst="rect">
            <a:avLst/>
          </a:prstGeom>
          <a:noFill/>
          <a:ln w="57150" cmpd="thinThick">
            <a:solidFill>
              <a:schemeClr val="tx1"/>
            </a:solidFill>
          </a:ln>
        </p:spPr>
        <p:txBody>
          <a:bodyPr wrap="square" rtlCol="0">
            <a:spAutoFit/>
          </a:bodyPr>
          <a:lstStyle/>
          <a:p>
            <a:r>
              <a:rPr lang="en-US" dirty="0">
                <a:latin typeface="Bell MT"/>
                <a:cs typeface="Bell MT"/>
              </a:rPr>
              <a:t>The Committee relocated the Sandwich Board to inside the Town Hall during all of 2017.  </a:t>
            </a:r>
          </a:p>
          <a:p>
            <a:r>
              <a:rPr lang="en-US" dirty="0">
                <a:latin typeface="Bell MT"/>
                <a:cs typeface="Bell MT"/>
              </a:rPr>
              <a:t>Comments trickled in:</a:t>
            </a:r>
          </a:p>
          <a:p>
            <a:pPr marL="285750" indent="-285750">
              <a:buFontTx/>
              <a:buChar char="-"/>
            </a:pPr>
            <a:r>
              <a:rPr lang="en-US" dirty="0">
                <a:latin typeface="Bell MT"/>
                <a:cs typeface="Bell MT"/>
              </a:rPr>
              <a:t>Those in favor of any improvements on the Hotel Lot stressed keeping our rural character intact.</a:t>
            </a:r>
          </a:p>
          <a:p>
            <a:pPr marL="285750" indent="-285750">
              <a:buFontTx/>
              <a:buChar char="-"/>
            </a:pPr>
            <a:r>
              <a:rPr lang="en-US" dirty="0">
                <a:latin typeface="Bell MT"/>
                <a:cs typeface="Bell MT"/>
              </a:rPr>
              <a:t>A few respondents were against any  kind of development that would raise taxes.</a:t>
            </a:r>
          </a:p>
        </p:txBody>
      </p:sp>
      <p:sp>
        <p:nvSpPr>
          <p:cNvPr id="6" name="TextBox 5"/>
          <p:cNvSpPr txBox="1"/>
          <p:nvPr/>
        </p:nvSpPr>
        <p:spPr>
          <a:xfrm>
            <a:off x="549241" y="3616846"/>
            <a:ext cx="8451012" cy="2308324"/>
          </a:xfrm>
          <a:prstGeom prst="rect">
            <a:avLst/>
          </a:prstGeom>
          <a:noFill/>
          <a:ln w="57150" cmpd="thinThick">
            <a:solidFill>
              <a:schemeClr val="tx1"/>
            </a:solidFill>
          </a:ln>
        </p:spPr>
        <p:txBody>
          <a:bodyPr wrap="square" rtlCol="0">
            <a:spAutoFit/>
          </a:bodyPr>
          <a:lstStyle/>
          <a:p>
            <a:r>
              <a:rPr lang="en-US" sz="2400" dirty="0"/>
              <a:t>At the Town-wide barbecue of Labor Day weekend 2017, another display was presented to townspeople showing several views of a proposed Bandstand.  The display cordoned off two areas on the Hotel Lot for possible siting of the structure.  Both sites were favored. The committee chose the higher site because the view is better.</a:t>
            </a:r>
          </a:p>
        </p:txBody>
      </p:sp>
    </p:spTree>
    <p:extLst>
      <p:ext uri="{BB962C8B-B14F-4D97-AF65-F5344CB8AC3E}">
        <p14:creationId xmlns:p14="http://schemas.microsoft.com/office/powerpoint/2010/main" val="3193911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2534</TotalTime>
  <Words>2153</Words>
  <Application>Microsoft Office PowerPoint</Application>
  <PresentationFormat>On-screen Show (4:3)</PresentationFormat>
  <Paragraphs>203</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Bell MT</vt:lpstr>
      <vt:lpstr>Bookman Old Style</vt:lpstr>
      <vt:lpstr>Calibri</vt:lpstr>
      <vt:lpstr>Wingdings</vt:lpstr>
      <vt:lpstr>Office Theme</vt:lpstr>
      <vt:lpstr>Report of the  Town Common Committee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the  Town Common Committee</dc:title>
  <dc:creator>Bob Compton</dc:creator>
  <cp:lastModifiedBy>McKenna, Aidan J</cp:lastModifiedBy>
  <cp:revision>72</cp:revision>
  <dcterms:created xsi:type="dcterms:W3CDTF">2017-10-26T20:49:06Z</dcterms:created>
  <dcterms:modified xsi:type="dcterms:W3CDTF">2019-05-29T15:11:00Z</dcterms:modified>
</cp:coreProperties>
</file>